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0" r:id="rId1"/>
    <p:sldMasterId id="2147483673" r:id="rId2"/>
  </p:sldMasterIdLst>
  <p:notesMasterIdLst>
    <p:notesMasterId r:id="rId52"/>
  </p:notesMasterIdLst>
  <p:sldIdLst>
    <p:sldId id="256" r:id="rId3"/>
    <p:sldId id="348" r:id="rId4"/>
    <p:sldId id="355" r:id="rId5"/>
    <p:sldId id="338" r:id="rId6"/>
    <p:sldId id="289" r:id="rId7"/>
    <p:sldId id="297" r:id="rId8"/>
    <p:sldId id="347" r:id="rId9"/>
    <p:sldId id="314" r:id="rId10"/>
    <p:sldId id="302" r:id="rId11"/>
    <p:sldId id="300" r:id="rId12"/>
    <p:sldId id="324" r:id="rId13"/>
    <p:sldId id="313" r:id="rId14"/>
    <p:sldId id="330" r:id="rId15"/>
    <p:sldId id="307" r:id="rId16"/>
    <p:sldId id="331" r:id="rId17"/>
    <p:sldId id="365" r:id="rId18"/>
    <p:sldId id="367" r:id="rId19"/>
    <p:sldId id="332" r:id="rId20"/>
    <p:sldId id="323" r:id="rId21"/>
    <p:sldId id="316" r:id="rId22"/>
    <p:sldId id="358" r:id="rId23"/>
    <p:sldId id="359" r:id="rId24"/>
    <p:sldId id="351" r:id="rId25"/>
    <p:sldId id="352" r:id="rId26"/>
    <p:sldId id="353" r:id="rId27"/>
    <p:sldId id="356" r:id="rId28"/>
    <p:sldId id="342" r:id="rId29"/>
    <p:sldId id="340" r:id="rId30"/>
    <p:sldId id="290" r:id="rId31"/>
    <p:sldId id="333" r:id="rId32"/>
    <p:sldId id="343" r:id="rId33"/>
    <p:sldId id="363" r:id="rId34"/>
    <p:sldId id="335" r:id="rId35"/>
    <p:sldId id="309" r:id="rId36"/>
    <p:sldId id="344" r:id="rId37"/>
    <p:sldId id="345" r:id="rId38"/>
    <p:sldId id="362" r:id="rId39"/>
    <p:sldId id="287" r:id="rId40"/>
    <p:sldId id="341" r:id="rId41"/>
    <p:sldId id="361" r:id="rId42"/>
    <p:sldId id="326" r:id="rId43"/>
    <p:sldId id="349" r:id="rId44"/>
    <p:sldId id="354" r:id="rId45"/>
    <p:sldId id="346" r:id="rId46"/>
    <p:sldId id="296" r:id="rId47"/>
    <p:sldId id="306" r:id="rId48"/>
    <p:sldId id="308" r:id="rId49"/>
    <p:sldId id="322" r:id="rId50"/>
    <p:sldId id="310" r:id="rId5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C3C566-523F-46C8-9786-74B4F48B355D}" v="1188" dt="2023-09-01T09:20:09.6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9" autoAdjust="0"/>
    <p:restoredTop sz="93981" autoAdjust="0"/>
  </p:normalViewPr>
  <p:slideViewPr>
    <p:cSldViewPr snapToGrid="0">
      <p:cViewPr varScale="1">
        <p:scale>
          <a:sx n="93" d="100"/>
          <a:sy n="93" d="100"/>
        </p:scale>
        <p:origin x="538" y="4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212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microsoft.com/office/2015/10/relationships/revisionInfo" Target="revisionInfo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BF9664-8506-F659-558F-D930B6BE6F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sv-S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8EE5A5D-54BE-3030-A765-BCCBF4964F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sv-S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C81B8D0-6759-2E13-3693-893CC2842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510856-C048-754D-F3A4-B4FEE676B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5329B8-CC7A-AA67-3422-C4ABA0B72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8EE4A-558A-4CA7-8BF7-3C6B58E4B815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58479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5258A2-7A66-9D6F-C885-E3304835E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sv-S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52DCAD5-BB2E-2B1B-A8DF-63B30565E6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sv-S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800E90-6C5E-AA70-434B-9D7F7FA22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91CF92-BA13-5124-247B-9C7A0731C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9A45D2-2BF6-4FEC-D60B-7B1941773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8EE4A-558A-4CA7-8BF7-3C6B58E4B815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64657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DCFD7D1-224D-C237-0C4C-CA2AABE17E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sv-S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900CA9F-E8C8-005F-3E1B-336225DC2A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sv-S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32EBF1-DC62-94CE-7588-4F507E977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B1056C-7AD9-D8EE-DEC4-269AB56E6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62D940-8DFF-80E5-8BF9-66B6D3938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8EE4A-558A-4CA7-8BF7-3C6B58E4B815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860616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90084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D2C534-AA03-514D-C793-6EFA411849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sv-S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4C8B4F8-D938-93AC-20AA-7D76EC6697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sv-S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D944D6-C6F5-2D05-F6EB-7BC58FEEB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17F9B5-5813-D67F-CE0B-96BF06E98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529743-D249-5063-6B09-A3E4A0151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8EE4A-558A-4CA7-8BF7-3C6B58E4B815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94078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9F51C-0025-C82E-9ACC-04918D9E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sv-S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A3555E2-47FB-E7B3-CD43-D0D7E6768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sv-S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935069F-5708-8BFF-44BA-8BF801FC3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B545EA2-36A6-4216-9511-F7891E775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9FBE35-3A31-5ADE-40F1-8691F3D3E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8EE4A-558A-4CA7-8BF7-3C6B58E4B815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053374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F89B3B-6A24-78F9-7389-70B0CA4AB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sv-S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4DFEFF-E232-7187-17D4-A4E747A4D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8F6800-8485-726B-BDCA-2CB72412F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6620A3-71CB-2C86-1F00-19BDF2190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17D576-DCD6-EFE3-BE90-8B75C837B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8EE4A-558A-4CA7-8BF7-3C6B58E4B815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54850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CB0D9A-A5FA-A81C-9A42-47CBA26CD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sv-S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9858094-07A0-903B-7FD3-995560A655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sv-S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D032B12-91D8-3C3C-197F-7EC0CF477C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sv-S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F10B1E8-B73A-8051-5040-E594E9B2F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55B5B19-0897-0BA9-EDE6-B1083EEE0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fo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E51D451-701B-A3DA-7BB7-01285AC69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8EE4A-558A-4CA7-8BF7-3C6B58E4B815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470812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D75275-F1C7-EACF-A994-1F2B1D7D7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sv-S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158940-9E09-4615-8DA2-8043EB97A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C286E7F-27BD-18C6-1D55-34AE82FE8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sv-S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D6A034C-B432-772C-1E62-C659AF31A6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4C339AF-9886-556F-CE25-E212B1D1C8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sv-SE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2675DC6-0527-DBC8-F9D6-D74B2C7ED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C7EC1C6-148A-925D-796A-9056E101A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fo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21FEE3F-1CC5-8064-02DA-D56778886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8EE4A-558A-4CA7-8BF7-3C6B58E4B815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9710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6F5307-9458-674F-E3A0-0C4AA37B6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sv-S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59DA6FB-B856-4500-FBFA-83A778F94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DD98868-DDD5-66DA-4245-C39550D28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F690B1B-C4A9-22CD-75E9-5C9D4D0F0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8EE4A-558A-4CA7-8BF7-3C6B58E4B815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021754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18780B0-2EF1-6C70-EF86-960C46C5D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DE0A482-2BED-0068-E217-8A530A961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fo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3CD4427-6365-24FC-0B34-F130597B5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8EE4A-558A-4CA7-8BF7-3C6B58E4B815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88976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DAE3DB-CD7F-3D81-7DD5-5932DBEEA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sv-S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75282F-9159-ACBF-FBFD-D2040E185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sv-S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99EAA6-A3C4-52BE-754A-447B9F428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C29AF1-23BA-37F2-C8A4-FD1159E9F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79D36E-CAA0-5122-1404-9722B5153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8EE4A-558A-4CA7-8BF7-3C6B58E4B815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429481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A5CC4B-808D-7951-A39E-57DD3B9EE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sv-S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1A6CDC-C059-5B26-4E73-8B223AE1F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sv-S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1616992-500D-7703-BE1D-CD81B611C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C96F348-3A99-D22C-C41A-470F16FBB5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24D7541-E184-4CB2-8AA5-0EF977BFF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fo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5AF2A2-4724-DDFC-C573-8DA0CF056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8EE4A-558A-4CA7-8BF7-3C6B58E4B815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651162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DBE6EF-B33C-C008-9BD9-5F4F50AB0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sv-SE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049B4DB-09C9-081A-4537-417E74890F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sv-S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D02497C-4C53-F442-4765-00F63A3C0F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6DA1EDC-D237-0920-7887-8FEA407C1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D42FA8C-0283-7291-8CAD-81E38180F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fo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2449395-643B-83AD-00BC-5F6D372C8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8EE4A-558A-4CA7-8BF7-3C6B58E4B815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013167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A3D387-A822-F490-EB98-3AC848BE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sv-S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CA2E2B5-083F-06A3-7E93-3CC2309714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sv-S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051E-DC75-4857-B1E7-8569E6075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9E559A-B30D-C0A8-C366-AE8D6F2D9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EAC370-91EB-DC1B-7FDA-977AC620C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8EE4A-558A-4CA7-8BF7-3C6B58E4B815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009583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902DC26-8E2B-6DAE-FEAF-9C1AB950A4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sv-S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DB8D453-B57F-930E-B6F8-364BBD898C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sv-S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CA4D18-4811-7ED6-FE21-1D1965BE8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3DFAED-D2C7-41B7-FA6C-B4F7CEA84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09EE0A-4661-611F-9ED0-2D5B479AC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8EE4A-558A-4CA7-8BF7-3C6B58E4B815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217240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3957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49289C-7C67-B832-DF1C-055869E7D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sv-S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72B8B81-5750-0ADD-D4EB-19823453F2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FC916F-2470-512D-7400-00FFF814C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5F5BEB-C659-C716-0CC8-C9732A4F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4E74CFF-9E02-24FF-F218-2A8FD5833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8EE4A-558A-4CA7-8BF7-3C6B58E4B815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60742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3AC1B7-D849-36D1-E3EB-50C01E07E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sv-S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740F63-5B8F-233C-9788-EDAAB0D7A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sv-S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C4D0290-9C8F-3F3D-175E-12B49868D0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sv-S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5732E2A-329B-94FE-B75E-E3368D7B2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30FE778-F1FA-C154-8D28-3D3057FA4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fo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B87263F-55CE-F0D9-6B42-FFB720C11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8EE4A-558A-4CA7-8BF7-3C6B58E4B815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65234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D91C0F-C538-FD7E-9916-DB4EDC1C7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sv-S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862BC26-3314-C4ED-BF24-EADB57656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3C7693C-58BD-B70C-E375-FD5894F41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sv-S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FE2A74-3251-B35A-AB34-CC3EFD0704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F63A44D3-8FFC-1B11-0ABA-97736B4722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sv-SE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46528B4-805E-2649-585E-B70889EA4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DE9C8CB-6053-9191-0E06-8B9BC13D2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fo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EB0A354-A1B0-124A-BE5D-BEAA81C3D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8EE4A-558A-4CA7-8BF7-3C6B58E4B815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54890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C987AB-A73F-F95C-BBAA-7CBEC9CF5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sv-S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D936499-65C7-F5C1-9F4D-0A174F7C2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334952F-3559-E675-950A-9B2BA5429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fo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45171E3-D02A-5586-AFEF-09F53D34F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8EE4A-558A-4CA7-8BF7-3C6B58E4B815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17077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6EB49BB-FC29-8815-4BE4-B7E4893B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D205F98-6A51-4DE7-838A-93D1F72F9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fo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35AF64-021D-8131-DB1D-3B9438A11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8EE4A-558A-4CA7-8BF7-3C6B58E4B815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20076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CF50B-24E1-173C-EDC0-09FC70768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sv-S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E1E40F-0513-DE90-95B8-B5F527B85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sv-S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6AF68E7-C603-DF0E-A14E-9DBDB22DDD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FFC51A0-8064-AC85-7A02-BF652C73D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869672B-5C79-DC79-9A33-3D9332ABE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fo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B8952F2-39DD-FE1E-B610-D664EA7F2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8EE4A-558A-4CA7-8BF7-3C6B58E4B815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23822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D893E5-2545-C804-5479-545DE94A4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sv-SE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228D3D2-EBE0-37B7-A22A-A8A522CFE3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21BA84B-2424-259C-CC2C-E899DB0A29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9823A81-C7BE-4E87-749C-CA7FEC398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C1E0E4D-D6DD-7FF0-42E3-B0735AAC9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/>
              <a:t>fo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2E5F13-A960-8928-4555-4FE05F51A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8EE4A-558A-4CA7-8BF7-3C6B58E4B815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08560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96B14C8-3424-3FF4-D548-69C3AC19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sv-S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CF5CB2C-D55F-7173-BD92-2D84F84E83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sv-S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DC56B10-725E-8FA7-B1AD-FE1722D31A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6A4390-C456-B452-A3EC-A7C878D6D7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sv-SE"/>
              <a:t>fo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6039FA-8E38-FD07-6E83-1ABC363C3D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8EE4A-558A-4CA7-8BF7-3C6B58E4B815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24946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7DBD593-E3F8-32F6-7BF9-62BBE55EC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sv-S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A97598-3BE2-4A3B-94FA-D6E94B49C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sv-S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DED8985-CDBC-3900-F43F-2BD19E441A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BF9697-7F5B-138F-A1EC-2253D6784D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sv-SE"/>
              <a:t>fo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08C106-487A-A691-0B15-AE7C7B3349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8EE4A-558A-4CA7-8BF7-3C6B58E4B815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08953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mathematiger/Hands_on_GraphXAI" TargetMode="Externa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8.png"/><Relationship Id="rId4" Type="http://schemas.openxmlformats.org/officeDocument/2006/relationships/image" Target="../media/image13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65081852_INGREX_An_Interactive_Explanation_Framework_for_Graph_Neural_Networks/download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rpa.mil/program/explainable-artificial-intelligence" TargetMode="External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XAI on Graphs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de" sz="5200">
                <a:solidFill>
                  <a:schemeClr val="dk1"/>
                </a:solidFill>
              </a:rPr>
              <a:t>Hands-on Tutorial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E3DE3B-7180-F54E-8757-B7C3A4EAF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>
                <a:solidFill>
                  <a:schemeClr val="tx1"/>
                </a:solidFill>
              </a:rPr>
              <a:t>Psychology of Explanations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C37CB25-DD90-B2AD-BF11-9F05DF97B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333907"/>
          </a:xfrm>
        </p:spPr>
        <p:txBody>
          <a:bodyPr>
            <a:normAutofit fontScale="92500"/>
          </a:bodyPr>
          <a:lstStyle/>
          <a:p>
            <a:r>
              <a:rPr lang="sv-SE" dirty="0">
                <a:solidFill>
                  <a:schemeClr val="tx1"/>
                </a:solidFill>
              </a:rPr>
              <a:t>People often tend to abductive reasoning</a:t>
            </a:r>
          </a:p>
          <a:p>
            <a:pPr lvl="1"/>
            <a:r>
              <a:rPr lang="sv-SE" dirty="0">
                <a:solidFill>
                  <a:schemeClr val="tx1"/>
                </a:solidFill>
              </a:rPr>
              <a:t>Seeking the simplest &amp; most likely explanation: ”Given our theories T of the world: </a:t>
            </a:r>
            <a:br>
              <a:rPr lang="sv-SE" dirty="0">
                <a:solidFill>
                  <a:schemeClr val="tx1"/>
                </a:solidFill>
              </a:rPr>
            </a:br>
            <a:r>
              <a:rPr lang="sv-SE" dirty="0">
                <a:solidFill>
                  <a:schemeClr val="tx1"/>
                </a:solidFill>
              </a:rPr>
              <a:t>If A where true, the observation O would be a matter of course”</a:t>
            </a:r>
          </a:p>
          <a:p>
            <a:pPr lvl="1"/>
            <a:r>
              <a:rPr lang="sv-SE" dirty="0">
                <a:solidFill>
                  <a:schemeClr val="tx1"/>
                </a:solidFill>
              </a:rPr>
              <a:t>Explanations are incomplete and  could be falsified empirically</a:t>
            </a:r>
          </a:p>
          <a:p>
            <a:pPr lvl="1"/>
            <a:r>
              <a:rPr lang="sv-SE" dirty="0">
                <a:solidFill>
                  <a:schemeClr val="tx1"/>
                </a:solidFill>
              </a:rPr>
              <a:t>Selecting explanations for correct abductive reasoning is crucial</a:t>
            </a:r>
          </a:p>
          <a:p>
            <a:r>
              <a:rPr lang="sv-SE" dirty="0">
                <a:solidFill>
                  <a:schemeClr val="tx1"/>
                </a:solidFill>
              </a:rPr>
              <a:t>Statistics don’t matter</a:t>
            </a:r>
          </a:p>
          <a:p>
            <a:pPr lvl="1"/>
            <a:r>
              <a:rPr lang="sv-SE" dirty="0">
                <a:solidFill>
                  <a:schemeClr val="tx1"/>
                </a:solidFill>
              </a:rPr>
              <a:t>People cannot think well about statistics (Kahneman, 2011)</a:t>
            </a:r>
          </a:p>
          <a:p>
            <a:pPr lvl="1"/>
            <a:r>
              <a:rPr lang="sv-SE" dirty="0">
                <a:solidFill>
                  <a:schemeClr val="tx1"/>
                </a:solidFill>
              </a:rPr>
              <a:t>People take the most probable explanation always as the best explanation</a:t>
            </a:r>
          </a:p>
          <a:p>
            <a:r>
              <a:rPr lang="sv-SE" dirty="0">
                <a:solidFill>
                  <a:schemeClr val="tx1"/>
                </a:solidFill>
              </a:rPr>
              <a:t>Explanations should be contrastive:</a:t>
            </a:r>
          </a:p>
          <a:p>
            <a:pPr lvl="1"/>
            <a:r>
              <a:rPr lang="sv-SE" dirty="0">
                <a:solidFill>
                  <a:schemeClr val="tx1"/>
                </a:solidFill>
              </a:rPr>
              <a:t>Why was P predicted and not Q?</a:t>
            </a:r>
          </a:p>
          <a:p>
            <a:r>
              <a:rPr lang="sv-SE" dirty="0">
                <a:solidFill>
                  <a:schemeClr val="tx1"/>
                </a:solidFill>
              </a:rPr>
              <a:t>Social explanations:</a:t>
            </a:r>
          </a:p>
          <a:p>
            <a:pPr lvl="1"/>
            <a:r>
              <a:rPr lang="sv-SE" dirty="0">
                <a:solidFill>
                  <a:schemeClr val="tx1"/>
                </a:solidFill>
              </a:rPr>
              <a:t>Only say, what is truly believed, what is necessary and what is relevant</a:t>
            </a:r>
          </a:p>
          <a:p>
            <a:pPr lvl="2"/>
            <a:r>
              <a:rPr lang="sv-SE" dirty="0">
                <a:solidFill>
                  <a:schemeClr val="tx1"/>
                </a:solidFill>
              </a:rPr>
              <a:t>Already known information is unnecessary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F258CD-E5E8-7C93-1214-15A278952E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D321202-FCA0-39CF-912D-3065E972F5DD}"/>
              </a:ext>
            </a:extLst>
          </p:cNvPr>
          <p:cNvSpPr txBox="1"/>
          <p:nvPr/>
        </p:nvSpPr>
        <p:spPr>
          <a:xfrm>
            <a:off x="674670" y="4722688"/>
            <a:ext cx="73049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/>
              <a:t>Following: Miller (2019); and Hoffmann</a:t>
            </a:r>
            <a:r>
              <a:rPr lang="en-US" sz="800" dirty="0"/>
              <a:t> et al.</a:t>
            </a:r>
            <a:r>
              <a:rPr lang="sv-SE" sz="800" dirty="0"/>
              <a:t> (2023)</a:t>
            </a:r>
          </a:p>
        </p:txBody>
      </p:sp>
    </p:spTree>
    <p:extLst>
      <p:ext uri="{BB962C8B-B14F-4D97-AF65-F5344CB8AC3E}">
        <p14:creationId xmlns:p14="http://schemas.microsoft.com/office/powerpoint/2010/main" val="3509658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F9D356-0C2F-E6D3-CD24-D307F635C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29" y="10507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sv-SE" dirty="0"/>
              <a:t>How explanations help understanding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4FD3C1E-64AA-0947-3749-9771B5BE04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AAB7971-0CFB-EBDB-B6E1-1F1632A3BD38}"/>
              </a:ext>
            </a:extLst>
          </p:cNvPr>
          <p:cNvSpPr/>
          <p:nvPr/>
        </p:nvSpPr>
        <p:spPr>
          <a:xfrm>
            <a:off x="3701300" y="1047852"/>
            <a:ext cx="1167829" cy="46576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ysClr val="windowText" lastClr="000000"/>
                </a:solidFill>
              </a:rPr>
              <a:t>Prediction by AI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D714DED4-4C2C-68D7-CE78-9A19A641E632}"/>
              </a:ext>
            </a:extLst>
          </p:cNvPr>
          <p:cNvSpPr/>
          <p:nvPr/>
        </p:nvSpPr>
        <p:spPr>
          <a:xfrm>
            <a:off x="7130058" y="1047852"/>
            <a:ext cx="1167829" cy="46576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ysClr val="windowText" lastClr="000000"/>
                </a:solidFill>
              </a:rPr>
              <a:t>Explanation by XAI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EBC99FA-BD2B-C3B4-5276-A7CD06B63910}"/>
              </a:ext>
            </a:extLst>
          </p:cNvPr>
          <p:cNvSpPr/>
          <p:nvPr/>
        </p:nvSpPr>
        <p:spPr>
          <a:xfrm>
            <a:off x="7023892" y="2062941"/>
            <a:ext cx="1393859" cy="4657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ysClr val="windowText" lastClr="000000"/>
                </a:solidFill>
              </a:rPr>
              <a:t>Users revised mental model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6C492FB-21C9-B876-5F57-CC96E301919B}"/>
              </a:ext>
            </a:extLst>
          </p:cNvPr>
          <p:cNvSpPr/>
          <p:nvPr/>
        </p:nvSpPr>
        <p:spPr>
          <a:xfrm>
            <a:off x="5044397" y="4440132"/>
            <a:ext cx="1393859" cy="46576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ysClr val="windowText" lastClr="000000"/>
                </a:solidFill>
              </a:rPr>
              <a:t>Better Performance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F600BDD-DBE9-2736-7D8A-83D03EE83EE4}"/>
              </a:ext>
            </a:extLst>
          </p:cNvPr>
          <p:cNvSpPr/>
          <p:nvPr/>
        </p:nvSpPr>
        <p:spPr>
          <a:xfrm>
            <a:off x="6965661" y="3792232"/>
            <a:ext cx="1530849" cy="46576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ysClr val="windowText" lastClr="000000"/>
                </a:solidFill>
              </a:rPr>
              <a:t>Appropriate Use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98D0F10-8B49-F0F4-20FD-6C83729A7280}"/>
              </a:ext>
            </a:extLst>
          </p:cNvPr>
          <p:cNvSpPr/>
          <p:nvPr/>
        </p:nvSpPr>
        <p:spPr>
          <a:xfrm>
            <a:off x="6819254" y="2971952"/>
            <a:ext cx="1809964" cy="46576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ysClr val="windowText" lastClr="000000"/>
                </a:solidFill>
              </a:rPr>
              <a:t>Appropriate Trust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3597218-43A3-686F-5DC9-E27B379A1E27}"/>
              </a:ext>
            </a:extLst>
          </p:cNvPr>
          <p:cNvSpPr/>
          <p:nvPr/>
        </p:nvSpPr>
        <p:spPr>
          <a:xfrm>
            <a:off x="266160" y="2969659"/>
            <a:ext cx="1530849" cy="46576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ysClr val="windowText" lastClr="000000"/>
                </a:solidFill>
              </a:rPr>
              <a:t>Inapproriate  Trust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0502FD94-EDF2-A432-6A4E-275366EA19E4}"/>
              </a:ext>
            </a:extLst>
          </p:cNvPr>
          <p:cNvSpPr/>
          <p:nvPr/>
        </p:nvSpPr>
        <p:spPr>
          <a:xfrm>
            <a:off x="340759" y="2062941"/>
            <a:ext cx="1393859" cy="4657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ysClr val="windowText" lastClr="000000"/>
                </a:solidFill>
              </a:rPr>
              <a:t>Users initial mental model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C81CD3F8-155C-8B0E-3139-52289D5E970E}"/>
              </a:ext>
            </a:extLst>
          </p:cNvPr>
          <p:cNvCxnSpPr>
            <a:cxnSpLocks/>
            <a:stCxn id="5" idx="1"/>
            <a:endCxn id="13" idx="3"/>
          </p:cNvCxnSpPr>
          <p:nvPr/>
        </p:nvCxnSpPr>
        <p:spPr>
          <a:xfrm flipH="1">
            <a:off x="1734618" y="1280733"/>
            <a:ext cx="1966682" cy="10150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75A25B8E-79B9-3E82-C0A3-04A93B9AE845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>
            <a:off x="7713973" y="1513614"/>
            <a:ext cx="6849" cy="5493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Gerade Verbindung mit Pfeil 65">
            <a:extLst>
              <a:ext uri="{FF2B5EF4-FFF2-40B4-BE49-F238E27FC236}">
                <a16:creationId xmlns:a16="http://schemas.microsoft.com/office/drawing/2014/main" id="{ED761AD3-BBC4-6959-9E7B-BEFCA0708185}"/>
              </a:ext>
            </a:extLst>
          </p:cNvPr>
          <p:cNvCxnSpPr>
            <a:cxnSpLocks/>
            <a:stCxn id="10" idx="2"/>
            <a:endCxn id="9" idx="3"/>
          </p:cNvCxnSpPr>
          <p:nvPr/>
        </p:nvCxnSpPr>
        <p:spPr>
          <a:xfrm flipH="1">
            <a:off x="6438256" y="4257994"/>
            <a:ext cx="1292830" cy="4150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56BD7442-C277-A26D-DE51-803C5C3A3CD5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>
            <a:off x="7720822" y="2528703"/>
            <a:ext cx="3414" cy="4432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Gerade Verbindung mit Pfeil 80">
            <a:extLst>
              <a:ext uri="{FF2B5EF4-FFF2-40B4-BE49-F238E27FC236}">
                <a16:creationId xmlns:a16="http://schemas.microsoft.com/office/drawing/2014/main" id="{E8D03144-05B4-B909-330A-625B618C20E8}"/>
              </a:ext>
            </a:extLst>
          </p:cNvPr>
          <p:cNvCxnSpPr>
            <a:cxnSpLocks/>
            <a:stCxn id="11" idx="2"/>
            <a:endCxn id="10" idx="0"/>
          </p:cNvCxnSpPr>
          <p:nvPr/>
        </p:nvCxnSpPr>
        <p:spPr>
          <a:xfrm>
            <a:off x="7724236" y="3437714"/>
            <a:ext cx="6850" cy="3545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C5CDDA3F-E510-4487-0CDB-50F00CE99D4C}"/>
              </a:ext>
            </a:extLst>
          </p:cNvPr>
          <p:cNvCxnSpPr>
            <a:cxnSpLocks/>
            <a:stCxn id="13" idx="2"/>
            <a:endCxn id="12" idx="0"/>
          </p:cNvCxnSpPr>
          <p:nvPr/>
        </p:nvCxnSpPr>
        <p:spPr>
          <a:xfrm flipH="1">
            <a:off x="1031585" y="2528703"/>
            <a:ext cx="6104" cy="4409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2" name="Rechteck 161">
            <a:extLst>
              <a:ext uri="{FF2B5EF4-FFF2-40B4-BE49-F238E27FC236}">
                <a16:creationId xmlns:a16="http://schemas.microsoft.com/office/drawing/2014/main" id="{369DD829-2820-0BF9-E0C7-F65B1DCAF7F9}"/>
              </a:ext>
            </a:extLst>
          </p:cNvPr>
          <p:cNvSpPr/>
          <p:nvPr/>
        </p:nvSpPr>
        <p:spPr>
          <a:xfrm>
            <a:off x="2227771" y="4440132"/>
            <a:ext cx="1393859" cy="46576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ysClr val="windowText" lastClr="000000"/>
                </a:solidFill>
              </a:rPr>
              <a:t>Worse Performance</a:t>
            </a:r>
          </a:p>
        </p:txBody>
      </p:sp>
      <p:cxnSp>
        <p:nvCxnSpPr>
          <p:cNvPr id="163" name="Gerade Verbindung mit Pfeil 162">
            <a:extLst>
              <a:ext uri="{FF2B5EF4-FFF2-40B4-BE49-F238E27FC236}">
                <a16:creationId xmlns:a16="http://schemas.microsoft.com/office/drawing/2014/main" id="{39A33222-A714-C807-9278-FA2FA4D82367}"/>
              </a:ext>
            </a:extLst>
          </p:cNvPr>
          <p:cNvCxnSpPr>
            <a:cxnSpLocks/>
            <a:stCxn id="221" idx="2"/>
            <a:endCxn id="162" idx="1"/>
          </p:cNvCxnSpPr>
          <p:nvPr/>
        </p:nvCxnSpPr>
        <p:spPr>
          <a:xfrm>
            <a:off x="1023985" y="4136357"/>
            <a:ext cx="1203786" cy="5366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6" name="Textfeld 165">
            <a:extLst>
              <a:ext uri="{FF2B5EF4-FFF2-40B4-BE49-F238E27FC236}">
                <a16:creationId xmlns:a16="http://schemas.microsoft.com/office/drawing/2014/main" id="{2C8D6A29-DCD1-32D8-8CD5-932458CB6110}"/>
              </a:ext>
            </a:extLst>
          </p:cNvPr>
          <p:cNvSpPr txBox="1"/>
          <p:nvPr/>
        </p:nvSpPr>
        <p:spPr>
          <a:xfrm>
            <a:off x="6226790" y="4958834"/>
            <a:ext cx="273399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600" dirty="0"/>
              <a:t>Graphic Idea from Figure 1 in (Hoffmann et al. 2023)</a:t>
            </a:r>
          </a:p>
        </p:txBody>
      </p:sp>
      <p:sp>
        <p:nvSpPr>
          <p:cNvPr id="221" name="Rechteck 220">
            <a:extLst>
              <a:ext uri="{FF2B5EF4-FFF2-40B4-BE49-F238E27FC236}">
                <a16:creationId xmlns:a16="http://schemas.microsoft.com/office/drawing/2014/main" id="{B63D0DA2-95A0-0272-5137-C7F496696BED}"/>
              </a:ext>
            </a:extLst>
          </p:cNvPr>
          <p:cNvSpPr/>
          <p:nvPr/>
        </p:nvSpPr>
        <p:spPr>
          <a:xfrm>
            <a:off x="258560" y="3670595"/>
            <a:ext cx="1530849" cy="46576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>
                <a:solidFill>
                  <a:sysClr val="windowText" lastClr="000000"/>
                </a:solidFill>
              </a:rPr>
              <a:t>Inapproriate  Use</a:t>
            </a:r>
          </a:p>
        </p:txBody>
      </p:sp>
      <p:cxnSp>
        <p:nvCxnSpPr>
          <p:cNvPr id="230" name="Gerade Verbindung mit Pfeil 229">
            <a:extLst>
              <a:ext uri="{FF2B5EF4-FFF2-40B4-BE49-F238E27FC236}">
                <a16:creationId xmlns:a16="http://schemas.microsoft.com/office/drawing/2014/main" id="{52EABDBE-BDC4-6116-AA65-F8EFE8A107BA}"/>
              </a:ext>
            </a:extLst>
          </p:cNvPr>
          <p:cNvCxnSpPr>
            <a:cxnSpLocks/>
            <a:stCxn id="12" idx="2"/>
            <a:endCxn id="221" idx="0"/>
          </p:cNvCxnSpPr>
          <p:nvPr/>
        </p:nvCxnSpPr>
        <p:spPr>
          <a:xfrm flipH="1">
            <a:off x="1023985" y="3435421"/>
            <a:ext cx="7600" cy="2351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001D6EA9-D646-6705-35F0-91A980C6537B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4869129" y="1280733"/>
            <a:ext cx="2154763" cy="10150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72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064927-0D97-6567-B0B8-BBA07C96A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Problems by explaining AI to end-users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DA24547-B816-35CE-82A8-8AB19A92C6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How do we know, if the user has achieved a pragmatic understanding of the AI? (Hoffman et al., 2018)</a:t>
            </a:r>
          </a:p>
          <a:p>
            <a:r>
              <a:rPr lang="en-US" dirty="0">
                <a:solidFill>
                  <a:schemeClr val="tx1"/>
                </a:solidFill>
              </a:rPr>
              <a:t>What is the mental model of end-users of XAI? Is it in line with how XAI works? (Langer et. Al, 2021)</a:t>
            </a:r>
          </a:p>
          <a:p>
            <a:r>
              <a:rPr lang="en-US" dirty="0">
                <a:solidFill>
                  <a:schemeClr val="tx1"/>
                </a:solidFill>
              </a:rPr>
              <a:t>Do users learn to </a:t>
            </a:r>
            <a:r>
              <a:rPr lang="en-US" dirty="0" err="1">
                <a:solidFill>
                  <a:schemeClr val="tx1"/>
                </a:solidFill>
              </a:rPr>
              <a:t>to</a:t>
            </a:r>
            <a:r>
              <a:rPr lang="en-US" dirty="0">
                <a:solidFill>
                  <a:schemeClr val="tx1"/>
                </a:solidFill>
              </a:rPr>
              <a:t> appropriately use the model, or do they blindly follow / neglect the model? (</a:t>
            </a:r>
            <a:r>
              <a:rPr lang="en-US" dirty="0" err="1">
                <a:solidFill>
                  <a:schemeClr val="tx1"/>
                </a:solidFill>
              </a:rPr>
              <a:t>Poursabzi-Sangdeh</a:t>
            </a:r>
            <a:r>
              <a:rPr lang="en-US" dirty="0">
                <a:solidFill>
                  <a:schemeClr val="tx1"/>
                </a:solidFill>
              </a:rPr>
              <a:t>, et al., 2021)</a:t>
            </a:r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EB8AFB9-53E8-FEDF-E8C0-0543002A35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357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E64F08-5E09-CE8F-2A6F-17B8C1C26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Taxonomy of interpretability: Explanator as a function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C4C83B8-8017-8DF4-8EFB-EACD3B377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>
                <a:solidFill>
                  <a:schemeClr val="tx1"/>
                </a:solidFill>
              </a:rPr>
              <a:t>Input</a:t>
            </a:r>
          </a:p>
          <a:p>
            <a:r>
              <a:rPr lang="sv-SE" dirty="0">
                <a:solidFill>
                  <a:schemeClr val="tx1"/>
                </a:solidFill>
              </a:rPr>
              <a:t>Output</a:t>
            </a:r>
          </a:p>
          <a:p>
            <a:r>
              <a:rPr lang="sv-SE" dirty="0">
                <a:solidFill>
                  <a:schemeClr val="tx1"/>
                </a:solidFill>
              </a:rPr>
              <a:t>Set of pausible explanations &amp; method finding it 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9ACE9B2-4676-2F78-3F9F-972E6F1410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54FCE44-F21B-917E-F3F1-4A0F5519C4B6}"/>
              </a:ext>
            </a:extLst>
          </p:cNvPr>
          <p:cNvSpPr txBox="1"/>
          <p:nvPr/>
        </p:nvSpPr>
        <p:spPr>
          <a:xfrm>
            <a:off x="143838" y="4811730"/>
            <a:ext cx="89042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/>
              <a:t>Following (Schwalbe et al., 2023) and (Molnar, 2022)</a:t>
            </a:r>
          </a:p>
        </p:txBody>
      </p:sp>
    </p:spTree>
    <p:extLst>
      <p:ext uri="{BB962C8B-B14F-4D97-AF65-F5344CB8AC3E}">
        <p14:creationId xmlns:p14="http://schemas.microsoft.com/office/powerpoint/2010/main" val="380490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0CD9FA-7565-00F3-D81C-D1EB2C272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Input of explainer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CE33BC2-7583-9EA3-C12D-163150E03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99721"/>
            <a:ext cx="8520600" cy="3416400"/>
          </a:xfrm>
        </p:spPr>
        <p:txBody>
          <a:bodyPr>
            <a:normAutofit/>
          </a:bodyPr>
          <a:lstStyle/>
          <a:p>
            <a:r>
              <a:rPr lang="sv-SE" dirty="0">
                <a:solidFill>
                  <a:schemeClr val="tx1"/>
                </a:solidFill>
              </a:rPr>
              <a:t>Post-hoc vs. Intrinsic </a:t>
            </a:r>
          </a:p>
          <a:p>
            <a:pPr lvl="1"/>
            <a:r>
              <a:rPr lang="sv-SE" dirty="0">
                <a:solidFill>
                  <a:schemeClr val="tx1"/>
                </a:solidFill>
              </a:rPr>
              <a:t>the model output or the models’ input as input</a:t>
            </a:r>
          </a:p>
          <a:p>
            <a:r>
              <a:rPr lang="sv-SE" dirty="0">
                <a:solidFill>
                  <a:schemeClr val="tx1"/>
                </a:solidFill>
              </a:rPr>
              <a:t>Locality: Global vs. Instance explanation </a:t>
            </a:r>
          </a:p>
          <a:p>
            <a:pPr lvl="1"/>
            <a:r>
              <a:rPr lang="sv-SE" dirty="0">
                <a:solidFill>
                  <a:schemeClr val="tx1"/>
                </a:solidFill>
              </a:rPr>
              <a:t>whole predictions or just one prediction as input</a:t>
            </a:r>
          </a:p>
          <a:p>
            <a:r>
              <a:rPr lang="sv-SE" dirty="0">
                <a:solidFill>
                  <a:schemeClr val="tx1"/>
                </a:solidFill>
              </a:rPr>
              <a:t>Portability: Model-specific vs. Model-agnostic </a:t>
            </a:r>
          </a:p>
          <a:p>
            <a:pPr lvl="1"/>
            <a:r>
              <a:rPr lang="sv-SE" dirty="0">
                <a:solidFill>
                  <a:schemeClr val="tx1"/>
                </a:solidFill>
              </a:rPr>
              <a:t>The model as input, or just the model output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05F7D05-94C2-8029-8C59-051E03D171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2E3A3F5-F6D7-EB05-5349-D63552A8070A}"/>
              </a:ext>
            </a:extLst>
          </p:cNvPr>
          <p:cNvSpPr txBox="1"/>
          <p:nvPr/>
        </p:nvSpPr>
        <p:spPr>
          <a:xfrm>
            <a:off x="0" y="4891810"/>
            <a:ext cx="41027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/>
              <a:t>Taken from Molnar; and from Schwalbe et al.</a:t>
            </a:r>
          </a:p>
        </p:txBody>
      </p:sp>
    </p:spTree>
    <p:extLst>
      <p:ext uri="{BB962C8B-B14F-4D97-AF65-F5344CB8AC3E}">
        <p14:creationId xmlns:p14="http://schemas.microsoft.com/office/powerpoint/2010/main" val="2652103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443B6E-D028-FFA8-19C3-08D2EAD11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Output of explainer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354CE7-2A81-C885-8DA9-7483AC4E07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>
                <a:solidFill>
                  <a:schemeClr val="tx1"/>
                </a:solidFill>
              </a:rPr>
              <a:t>Explanatory subgraph</a:t>
            </a:r>
          </a:p>
          <a:p>
            <a:pPr lvl="1"/>
            <a:r>
              <a:rPr lang="sv-SE" dirty="0">
                <a:solidFill>
                  <a:schemeClr val="tx1"/>
                </a:solidFill>
              </a:rPr>
              <a:t>As important input for an instance explanation</a:t>
            </a:r>
          </a:p>
          <a:p>
            <a:pPr lvl="1"/>
            <a:r>
              <a:rPr lang="sv-SE" dirty="0">
                <a:solidFill>
                  <a:schemeClr val="tx1"/>
                </a:solidFill>
              </a:rPr>
              <a:t>As a global explanation or prototype explanations</a:t>
            </a:r>
          </a:p>
          <a:p>
            <a:pPr lvl="1"/>
            <a:r>
              <a:rPr lang="sv-SE" dirty="0">
                <a:solidFill>
                  <a:schemeClr val="tx1"/>
                </a:solidFill>
              </a:rPr>
              <a:t>As counterfactuals</a:t>
            </a:r>
          </a:p>
          <a:p>
            <a:r>
              <a:rPr lang="sv-SE" dirty="0">
                <a:solidFill>
                  <a:schemeClr val="tx1"/>
                </a:solidFill>
              </a:rPr>
              <a:t>Surrogate Model</a:t>
            </a:r>
          </a:p>
          <a:p>
            <a:r>
              <a:rPr lang="sv-SE" dirty="0">
                <a:solidFill>
                  <a:schemeClr val="tx1"/>
                </a:solidFill>
              </a:rPr>
              <a:t>Logical Rules / Explanations</a:t>
            </a:r>
            <a:endParaRPr lang="sv-SE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3A2965-EE8E-4ECB-09B3-3772668D9A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572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D3B154-75FB-8491-ABB2-53522D7B3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Prototype explanations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9241255-EF87-E1A5-C015-7711924113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3191788" cy="3416400"/>
          </a:xfrm>
        </p:spPr>
        <p:txBody>
          <a:bodyPr/>
          <a:lstStyle/>
          <a:p>
            <a:pPr marL="114300" indent="0">
              <a:buNone/>
            </a:pPr>
            <a:r>
              <a:rPr lang="sv-SE" dirty="0"/>
              <a:t>Example: a GNN to classify:</a:t>
            </a:r>
          </a:p>
          <a:p>
            <a:r>
              <a:rPr lang="sv-SE" dirty="0"/>
              <a:t>Graphs with 1 house motif</a:t>
            </a:r>
          </a:p>
          <a:p>
            <a:r>
              <a:rPr lang="sv-SE" dirty="0"/>
              <a:t>Graphs with 2 house motifs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133C4F-3E85-2F42-1B6C-4024DDF793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1BC47BE-88D5-1BF9-F028-7A8723260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055" y="1126733"/>
            <a:ext cx="5666693" cy="393431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862191C-D622-99C0-C34D-4224DCA70F82}"/>
              </a:ext>
            </a:extLst>
          </p:cNvPr>
          <p:cNvSpPr txBox="1"/>
          <p:nvPr/>
        </p:nvSpPr>
        <p:spPr>
          <a:xfrm>
            <a:off x="136989" y="4594617"/>
            <a:ext cx="30719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000" dirty="0"/>
              <a:t>Graphik from Fig. 3 in (Yong-Min Shin, et al., 2022)</a:t>
            </a:r>
          </a:p>
        </p:txBody>
      </p:sp>
    </p:spTree>
    <p:extLst>
      <p:ext uri="{BB962C8B-B14F-4D97-AF65-F5344CB8AC3E}">
        <p14:creationId xmlns:p14="http://schemas.microsoft.com/office/powerpoint/2010/main" val="3885387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6EA9F6-1A48-D3E2-0C03-279CD17CE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Logical expressions for MUTAG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92C3BC3-98D6-0813-19BF-11B41CFABC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Can distinguish between different possible explanations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F140F9-7BFD-107B-A9C5-97D6B80762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43D9E32-DE07-9B61-B1C7-474E67B5A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450" y="1631547"/>
            <a:ext cx="3087865" cy="293732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7918368-A1BB-96F3-C7D4-994330BC3980}"/>
              </a:ext>
            </a:extLst>
          </p:cNvPr>
          <p:cNvSpPr txBox="1"/>
          <p:nvPr/>
        </p:nvSpPr>
        <p:spPr>
          <a:xfrm>
            <a:off x="2300461" y="4804946"/>
            <a:ext cx="6229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/>
              <a:t>Graphik from Fig. 5 </a:t>
            </a:r>
            <a:r>
              <a:rPr lang="en-US" sz="800" dirty="0"/>
              <a:t>Tien-Cuong Bui, et al. (2022)</a:t>
            </a:r>
            <a:endParaRPr lang="sv-SE" sz="800" dirty="0"/>
          </a:p>
          <a:p>
            <a:r>
              <a:rPr lang="sv-SE" sz="800" dirty="0"/>
              <a:t>Mutag Dataset used e.g. in PGExplainer (Dongsheng Luo, et al., 2020) and GNNExplainer (Zhitao Ying, et al., 2019)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3B649D0-6A7B-09FF-BEE7-CCFF2C3C1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710" y="1783840"/>
            <a:ext cx="1773530" cy="250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2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0CE6D0-C991-C4A0-EEF6-88B98B6A1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Finding the best Explanation</a:t>
            </a:r>
            <a:br>
              <a:rPr lang="sv-SE" dirty="0"/>
            </a:br>
            <a:endParaRPr lang="sv-S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90365BB-3C14-E789-1417-6506DC986C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Optimization Framework: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Mutual Information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GNN-Output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Backpropagation / Feature Importance</a:t>
            </a:r>
          </a:p>
          <a:p>
            <a:r>
              <a:rPr lang="en-US" dirty="0">
                <a:solidFill>
                  <a:schemeClr val="tx1"/>
                </a:solidFill>
              </a:rPr>
              <a:t>Regularization: Length of Explanation, connected Subgraph, ...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C4288EF-5AE0-5BA3-248C-17B3CA5D96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62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769702-7EA6-8C0B-90D5-59EB4C683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Explanations of GNNs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255CB58-05FA-DEF2-444C-23B85395A8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sv-SE" dirty="0">
                <a:solidFill>
                  <a:schemeClr val="tx1"/>
                </a:solidFill>
              </a:rPr>
              <a:t>Finding an important subgraph, which explains a label</a:t>
            </a:r>
          </a:p>
          <a:p>
            <a:pPr marL="114300" indent="0">
              <a:buNone/>
            </a:pPr>
            <a:endParaRPr lang="sv-SE" dirty="0">
              <a:solidFill>
                <a:schemeClr val="tx1"/>
              </a:solidFill>
            </a:endParaRPr>
          </a:p>
          <a:p>
            <a:r>
              <a:rPr lang="sv-SE" dirty="0">
                <a:solidFill>
                  <a:schemeClr val="tx1"/>
                </a:solidFill>
              </a:rPr>
              <a:t>Instance explanations: Masking important input</a:t>
            </a:r>
          </a:p>
          <a:p>
            <a:pPr lvl="1"/>
            <a:r>
              <a:rPr lang="sv-SE" dirty="0">
                <a:solidFill>
                  <a:schemeClr val="tx1"/>
                </a:solidFill>
              </a:rPr>
              <a:t>Node Masks</a:t>
            </a:r>
          </a:p>
          <a:p>
            <a:pPr lvl="1"/>
            <a:r>
              <a:rPr lang="sv-SE" dirty="0">
                <a:solidFill>
                  <a:schemeClr val="tx1"/>
                </a:solidFill>
              </a:rPr>
              <a:t>Edge Masks</a:t>
            </a:r>
          </a:p>
          <a:p>
            <a:pPr lvl="1"/>
            <a:r>
              <a:rPr lang="sv-SE" dirty="0">
                <a:solidFill>
                  <a:schemeClr val="tx1"/>
                </a:solidFill>
              </a:rPr>
              <a:t>Feature Masks</a:t>
            </a:r>
          </a:p>
          <a:p>
            <a:r>
              <a:rPr lang="sv-SE" dirty="0">
                <a:solidFill>
                  <a:schemeClr val="tx1"/>
                </a:solidFill>
              </a:rPr>
              <a:t>Global explanations: One explanatory graph for a label</a:t>
            </a:r>
          </a:p>
          <a:p>
            <a:pPr lvl="1"/>
            <a:r>
              <a:rPr lang="sv-SE" dirty="0">
                <a:solidFill>
                  <a:schemeClr val="tx1"/>
                </a:solidFill>
              </a:rPr>
              <a:t>Select a prototype instance explanation</a:t>
            </a:r>
          </a:p>
          <a:p>
            <a:pPr lvl="1"/>
            <a:r>
              <a:rPr lang="sv-SE" dirty="0">
                <a:solidFill>
                  <a:schemeClr val="tx1"/>
                </a:solidFill>
              </a:rPr>
              <a:t>Create synthetic graphs</a:t>
            </a:r>
          </a:p>
          <a:p>
            <a:pPr lvl="1"/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07E0132-8008-7735-7658-9023BAE58A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337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5C492-3F05-7A41-2A0A-C47F839FB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sv-S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8717AC-921C-556A-FC55-5BF034E33C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sv-SE" dirty="0"/>
              <a:t>Foliennummern</a:t>
            </a:r>
          </a:p>
          <a:p>
            <a:r>
              <a:rPr lang="sv-SE" dirty="0"/>
              <a:t>Groß und Kleinschreibung</a:t>
            </a:r>
          </a:p>
          <a:p>
            <a:r>
              <a:rPr lang="sv-SE" dirty="0"/>
              <a:t>Doppepunkte</a:t>
            </a:r>
          </a:p>
          <a:p>
            <a:r>
              <a:rPr lang="sv-SE" dirty="0"/>
              <a:t>Mein Name + Uni Paderborn auf Titelseite + Hintergrund zu GNNs</a:t>
            </a:r>
          </a:p>
          <a:p>
            <a:pPr lvl="1"/>
            <a:r>
              <a:rPr lang="sv-SE" dirty="0"/>
              <a:t>Auch in Fußzeile</a:t>
            </a:r>
          </a:p>
          <a:p>
            <a:r>
              <a:rPr lang="sv-SE" dirty="0"/>
              <a:t>Referenzen einheitlich ([Explainer], Autor, Jahr)</a:t>
            </a:r>
          </a:p>
          <a:p>
            <a:r>
              <a:rPr lang="sv-SE" dirty="0"/>
              <a:t>Einen GNN Ansatz evtl. In Detail besprechen</a:t>
            </a:r>
          </a:p>
          <a:p>
            <a:r>
              <a:rPr lang="sv-SE" dirty="0"/>
              <a:t>1 Folie zu Class Expressions als Explainers oder Evolearner</a:t>
            </a:r>
          </a:p>
          <a:p>
            <a:r>
              <a:rPr lang="sv-SE" dirty="0"/>
              <a:t>Mehr Abbildungen</a:t>
            </a:r>
          </a:p>
          <a:p>
            <a:r>
              <a:rPr lang="sv-SE" dirty="0"/>
              <a:t>Quellen für Folie 6: Arrieta + Schwalbe</a:t>
            </a:r>
          </a:p>
          <a:p>
            <a:r>
              <a:rPr lang="sv-SE" dirty="0"/>
              <a:t>Abducitve reasoning nach Wiki</a:t>
            </a:r>
          </a:p>
          <a:p>
            <a:r>
              <a:rPr lang="sv-SE" dirty="0"/>
              <a:t>Graphic zu Folie 16</a:t>
            </a:r>
          </a:p>
          <a:p>
            <a:r>
              <a:rPr lang="sv-SE" dirty="0"/>
              <a:t>Motif vorher erklären</a:t>
            </a:r>
          </a:p>
          <a:p>
            <a:r>
              <a:rPr lang="sv-SE" dirty="0"/>
              <a:t>Zu HoT: Einführungsfolien + Beispiele</a:t>
            </a:r>
          </a:p>
          <a:p>
            <a:r>
              <a:rPr lang="sv-SE" dirty="0"/>
              <a:t>Accuracy: Erkläre fehlende TN</a:t>
            </a:r>
          </a:p>
          <a:p>
            <a:r>
              <a:rPr lang="sv-SE" dirty="0"/>
              <a:t>Fidelity: Erkläre Variablen (auch n = #) + gebe kleines Beispiel</a:t>
            </a:r>
          </a:p>
          <a:p>
            <a:r>
              <a:rPr lang="sv-SE" dirty="0"/>
              <a:t>Accuracy auf letzter Folie anders</a:t>
            </a:r>
          </a:p>
          <a:p>
            <a:r>
              <a:rPr lang="sv-SE" dirty="0"/>
              <a:t>Folie 8 visualisieren</a:t>
            </a:r>
          </a:p>
          <a:p>
            <a:r>
              <a:rPr lang="sv-SE" dirty="0"/>
              <a:t>Accuracy: Genauer sagen, wie TP etc. Berechnet wird</a:t>
            </a:r>
          </a:p>
          <a:p>
            <a:r>
              <a:rPr lang="sv-SE" dirty="0"/>
              <a:t>Gleiches schwarz auf allen Folien !!</a:t>
            </a:r>
          </a:p>
          <a:p>
            <a:endParaRPr lang="sv-S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167AAA8-D8CB-4BB6-4D74-97DF5A1AB3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178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9C3364-7873-7F11-46B4-5AA037799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Statistics on input data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46204F6-04AE-421A-DD52-249A57F641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8113181-BC1D-C340-C256-22DC10D443F2}"/>
              </a:ext>
            </a:extLst>
          </p:cNvPr>
          <p:cNvSpPr txBox="1"/>
          <p:nvPr/>
        </p:nvSpPr>
        <p:spPr>
          <a:xfrm>
            <a:off x="1107831" y="4698475"/>
            <a:ext cx="64828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/>
              <a:t>Picture from Fig. 2 in (Hao Yuan, et al., 2023)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9997E0A-AF32-6911-0CC5-608421369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62" y="1077568"/>
            <a:ext cx="8327066" cy="298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431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0F1C6A-9256-3280-66F6-D31FC0AA9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Node masks: GNNExplainer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21BF295-50E2-AABD-CD62-4383BAF9A9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07F9289-A05C-CD81-A6F6-6EBCBE829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76" y="1507951"/>
            <a:ext cx="7172694" cy="231469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9DC176F-E884-AABE-D959-1B134777401B}"/>
              </a:ext>
            </a:extLst>
          </p:cNvPr>
          <p:cNvSpPr txBox="1"/>
          <p:nvPr/>
        </p:nvSpPr>
        <p:spPr>
          <a:xfrm>
            <a:off x="1107831" y="4698475"/>
            <a:ext cx="64828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/>
              <a:t>Picture from Figure 2 in GNNExplainer: (Zhitao Ying, et al., 2019)</a:t>
            </a:r>
          </a:p>
        </p:txBody>
      </p:sp>
    </p:spTree>
    <p:extLst>
      <p:ext uri="{BB962C8B-B14F-4D97-AF65-F5344CB8AC3E}">
        <p14:creationId xmlns:p14="http://schemas.microsoft.com/office/powerpoint/2010/main" val="2440947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155EB8-D246-2BFA-AC46-C7FD48925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Edge masks: PGExplainer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B02F529-FA62-CC89-2156-BF404E050A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E4CCD3E-62DA-54B7-1F38-E8A166845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267" y="1497205"/>
            <a:ext cx="6565170" cy="249204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C5A86DA3-5449-15FE-14FE-1894585610EB}"/>
              </a:ext>
            </a:extLst>
          </p:cNvPr>
          <p:cNvSpPr txBox="1"/>
          <p:nvPr/>
        </p:nvSpPr>
        <p:spPr>
          <a:xfrm>
            <a:off x="576105" y="4595446"/>
            <a:ext cx="67625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/>
              <a:t>PGExplainer: (Dongsheng Luo, et al., 2020)</a:t>
            </a:r>
          </a:p>
        </p:txBody>
      </p:sp>
    </p:spTree>
    <p:extLst>
      <p:ext uri="{BB962C8B-B14F-4D97-AF65-F5344CB8AC3E}">
        <p14:creationId xmlns:p14="http://schemas.microsoft.com/office/powerpoint/2010/main" val="1296285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046AE8-3CCD-A9A3-DFF8-E1A918F99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Obtaining a subgraph by removing edges: SubgraphX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C2FE7443-CAF7-6726-5E7C-CC0F9E99D41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11700" y="2776695"/>
                <a:ext cx="6376776" cy="1792180"/>
              </a:xfrm>
            </p:spPr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r>
                  <a:rPr lang="sv-SE" dirty="0"/>
                  <a:t>In each step, the least contributive node is removed (measured by Shapley Values)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⊂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|!(|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beg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∪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sv-SE" dirty="0"/>
              </a:p>
              <a:p>
                <a:pPr marL="114300" indent="0">
                  <a:buNone/>
                </a:pPr>
                <a:endParaRPr lang="sv-SE" dirty="0"/>
              </a:p>
            </p:txBody>
          </p:sp>
        </mc:Choice>
        <mc:Fallback xmlns=""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C2FE7443-CAF7-6726-5E7C-CC0F9E99D4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2776695"/>
                <a:ext cx="6376776" cy="1792180"/>
              </a:xfrm>
              <a:blipFill>
                <a:blip r:embed="rId2"/>
                <a:stretch>
                  <a:fillRect t="-102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97DB5B-F53E-F328-7EFB-C20050C3D1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54049DD-DBEF-5669-5AC3-9866F7773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860" y="1411361"/>
            <a:ext cx="6072146" cy="105888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DE3D6BF-8235-9415-13D6-4FC4558FDF00}"/>
              </a:ext>
            </a:extLst>
          </p:cNvPr>
          <p:cNvSpPr txBox="1"/>
          <p:nvPr/>
        </p:nvSpPr>
        <p:spPr>
          <a:xfrm>
            <a:off x="453223" y="4947083"/>
            <a:ext cx="761204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600" dirty="0"/>
              <a:t>Graphic from: </a:t>
            </a:r>
            <a:r>
              <a:rPr lang="en-US" sz="600" dirty="0"/>
              <a:t>Yuan, Hao, et al. (2021)</a:t>
            </a:r>
            <a:endParaRPr lang="sv-SE" sz="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7FEB174F-8075-EB82-2A4A-075B40913D48}"/>
                  </a:ext>
                </a:extLst>
              </p:cNvPr>
              <p:cNvSpPr txBox="1"/>
              <p:nvPr/>
            </p:nvSpPr>
            <p:spPr>
              <a:xfrm>
                <a:off x="6941906" y="3000054"/>
                <a:ext cx="1825375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sv-SE" dirty="0"/>
                  <a:t> is the subgraph obtained by removing one edge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sv-SE" dirty="0"/>
                  <a:t> are the nodes not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sv-SE" dirty="0"/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sv-SE" dirty="0"/>
                  <a:t> is the GNN</a:t>
                </a:r>
              </a:p>
              <a:p>
                <a:endParaRPr lang="sv-SE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7FEB174F-8075-EB82-2A4A-075B40913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906" y="3000054"/>
                <a:ext cx="1825375" cy="1600438"/>
              </a:xfrm>
              <a:prstGeom prst="rect">
                <a:avLst/>
              </a:prstGeom>
              <a:blipFill>
                <a:blip r:embed="rId4"/>
                <a:stretch>
                  <a:fillRect l="-1003" t="-760" r="-2676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8426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D177A9-9904-D04A-AC59-F654BD3F6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Obtaining a subgraph by gradients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9916E52-58F7-FC65-C802-B9CFB6AFC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18588" y="1152474"/>
            <a:ext cx="3513711" cy="3799669"/>
          </a:xfrm>
        </p:spPr>
        <p:txBody>
          <a:bodyPr>
            <a:normAutofit/>
          </a:bodyPr>
          <a:lstStyle/>
          <a:p>
            <a:r>
              <a:rPr lang="sv-SE" dirty="0"/>
              <a:t>Algorithms: Grad-Cam, Cam, Gradient, Guided Backpropagation</a:t>
            </a:r>
          </a:p>
          <a:p>
            <a:r>
              <a:rPr lang="sv-SE" dirty="0"/>
              <a:t>Adopted from CNNs, not specifically tailored to GNNS</a:t>
            </a:r>
          </a:p>
          <a:p>
            <a:r>
              <a:rPr lang="sv-SE" dirty="0"/>
              <a:t>Aggregate gradients from last CNN layers, to find relevant input pixels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B7BB0F-684B-7A19-6872-57CBAC5012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FDD9FA2-8765-67B0-FC3D-4C3624BAE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23" y="1090514"/>
            <a:ext cx="5183570" cy="399818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553B0D7-F708-8EF0-9E09-7966902957AA}"/>
              </a:ext>
            </a:extLst>
          </p:cNvPr>
          <p:cNvSpPr txBox="1"/>
          <p:nvPr/>
        </p:nvSpPr>
        <p:spPr>
          <a:xfrm>
            <a:off x="5428181" y="4436865"/>
            <a:ext cx="34726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Graphic from Fig. 8 in (</a:t>
            </a:r>
            <a:r>
              <a:rPr lang="en-US" sz="800" dirty="0" err="1"/>
              <a:t>Ramprasaath</a:t>
            </a:r>
            <a:r>
              <a:rPr lang="en-US" sz="800" dirty="0"/>
              <a:t> R. </a:t>
            </a:r>
            <a:r>
              <a:rPr lang="en-US" sz="800" dirty="0" err="1"/>
              <a:t>Selvaraju</a:t>
            </a:r>
            <a:r>
              <a:rPr lang="en-US" sz="800" dirty="0"/>
              <a:t>, et al., 2020)</a:t>
            </a:r>
          </a:p>
        </p:txBody>
      </p:sp>
    </p:spTree>
    <p:extLst>
      <p:ext uri="{BB962C8B-B14F-4D97-AF65-F5344CB8AC3E}">
        <p14:creationId xmlns:p14="http://schemas.microsoft.com/office/powerpoint/2010/main" val="4274381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C7ED4B-8195-E757-F897-3EA047B76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Probabilistic graph model (PGM)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FEF5CC0-A67A-4875-EE2B-11E3F6A17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6"/>
            <a:ext cx="8520600" cy="768792"/>
          </a:xfrm>
        </p:spPr>
        <p:txBody>
          <a:bodyPr>
            <a:normAutofit fontScale="85000" lnSpcReduction="20000"/>
          </a:bodyPr>
          <a:lstStyle/>
          <a:p>
            <a:r>
              <a:rPr lang="sv-SE" dirty="0"/>
              <a:t>Surrogate model for node classification</a:t>
            </a:r>
          </a:p>
          <a:p>
            <a:r>
              <a:rPr lang="sv-SE" dirty="0"/>
              <a:t>Trains a bayesian network to capture statistical dependencies, observed by perturbated input</a:t>
            </a:r>
          </a:p>
          <a:p>
            <a:endParaRPr lang="sv-S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A956302-9954-98B8-3E3E-BEB437B61B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F774B22-77AB-6D5F-6328-83881DE40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12" y="1796584"/>
            <a:ext cx="8772976" cy="285129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F67CD60-746B-5309-1F14-25BB477A3590}"/>
              </a:ext>
            </a:extLst>
          </p:cNvPr>
          <p:cNvSpPr txBox="1"/>
          <p:nvPr/>
        </p:nvSpPr>
        <p:spPr>
          <a:xfrm>
            <a:off x="1239748" y="4658155"/>
            <a:ext cx="23699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Motif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3FCCA8F-21B8-424F-4C54-83EE57A27634}"/>
              </a:ext>
            </a:extLst>
          </p:cNvPr>
          <p:cNvSpPr txBox="1"/>
          <p:nvPr/>
        </p:nvSpPr>
        <p:spPr>
          <a:xfrm>
            <a:off x="4441861" y="4595973"/>
            <a:ext cx="45411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Bayesian network for dependencies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F68182D-665C-3FE1-5A89-EC6346A927A0}"/>
              </a:ext>
            </a:extLst>
          </p:cNvPr>
          <p:cNvSpPr txBox="1"/>
          <p:nvPr/>
        </p:nvSpPr>
        <p:spPr>
          <a:xfrm>
            <a:off x="160962" y="4934527"/>
            <a:ext cx="9030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Graphik</a:t>
            </a:r>
            <a:r>
              <a:rPr lang="en-US" sz="800" dirty="0"/>
              <a:t> from Fig. 1 in (Minh N. Vu, et al., 2020)</a:t>
            </a:r>
          </a:p>
        </p:txBody>
      </p:sp>
    </p:spTree>
    <p:extLst>
      <p:ext uri="{BB962C8B-B14F-4D97-AF65-F5344CB8AC3E}">
        <p14:creationId xmlns:p14="http://schemas.microsoft.com/office/powerpoint/2010/main" val="24061530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74EBFB-D4B9-664D-AF66-D2F5AA9FA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Generating an explanation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6A1D839-56DA-26A9-6E49-D7042D9C03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RGExplainer: Building the explanatory subgraph </a:t>
            </a:r>
          </a:p>
          <a:p>
            <a:pPr lvl="1"/>
            <a:r>
              <a:rPr lang="sv-SE" dirty="0"/>
              <a:t>Reinforcement Learning</a:t>
            </a:r>
          </a:p>
          <a:p>
            <a:r>
              <a:rPr lang="sv-SE" dirty="0"/>
              <a:t>XGNN, GNNInterpreter: Creating a new subgraph</a:t>
            </a:r>
          </a:p>
          <a:p>
            <a:pPr lvl="1"/>
            <a:r>
              <a:rPr lang="sv-SE" dirty="0"/>
              <a:t>Reinforcement Learning; One-shot Graph Generation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0DD205-2024-0782-F2D6-21B6E73742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p:pic>
        <p:nvPicPr>
          <p:cNvPr id="4" name="Inhaltsplatzhalter 5">
            <a:extLst>
              <a:ext uri="{FF2B5EF4-FFF2-40B4-BE49-F238E27FC236}">
                <a16:creationId xmlns:a16="http://schemas.microsoft.com/office/drawing/2014/main" id="{060D4F04-F6B5-BB56-90AD-8AB763019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816" y="2317842"/>
            <a:ext cx="6317234" cy="238063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D5876D3-68C0-3FC2-0495-576B8E376716}"/>
              </a:ext>
            </a:extLst>
          </p:cNvPr>
          <p:cNvSpPr txBox="1"/>
          <p:nvPr/>
        </p:nvSpPr>
        <p:spPr>
          <a:xfrm>
            <a:off x="199168" y="4837647"/>
            <a:ext cx="84960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Graphik: Fig. 2 in (</a:t>
            </a:r>
            <a:r>
              <a:rPr lang="en-US" sz="800" dirty="0"/>
              <a:t>Hao Yuan, et al., 2020</a:t>
            </a:r>
            <a:r>
              <a:rPr lang="de-DE" sz="800" dirty="0"/>
              <a:t>)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8001905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25DC1F-B24F-8F6E-841A-723A13719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Further Interaction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F970295-FDCD-A315-8A81-EE9ED76F7D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sv-SE" dirty="0"/>
              <a:t>Hands on – Looking at explanations of Motif Datasets</a:t>
            </a:r>
          </a:p>
          <a:p>
            <a:pPr>
              <a:buFont typeface="+mj-lt"/>
              <a:buAutoNum type="arabicPeriod"/>
            </a:pPr>
            <a:r>
              <a:rPr lang="sv-SE" dirty="0"/>
              <a:t>Optimizing Explanations</a:t>
            </a:r>
          </a:p>
          <a:p>
            <a:pPr>
              <a:buFont typeface="+mj-lt"/>
              <a:buAutoNum type="arabicPeriod"/>
            </a:pPr>
            <a:r>
              <a:rPr lang="sv-SE" dirty="0"/>
              <a:t>Intrinsic Models: Ideas how they could work</a:t>
            </a:r>
          </a:p>
          <a:p>
            <a:pPr>
              <a:buFont typeface="+mj-lt"/>
              <a:buAutoNum type="arabicPeriod"/>
            </a:pPr>
            <a:r>
              <a:rPr lang="sv-SE" dirty="0"/>
              <a:t>Evaluating explanation methods</a:t>
            </a:r>
          </a:p>
          <a:p>
            <a:pPr>
              <a:buFont typeface="+mj-lt"/>
              <a:buAutoNum type="arabicPeriod"/>
            </a:pPr>
            <a:r>
              <a:rPr lang="sv-SE" dirty="0"/>
              <a:t>Another Hands-on Session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1A8898C-E9F0-4F1A-103B-0DEA25AF00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8425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5527BF-3564-8CB0-730E-DBA1C4ABB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Hands-on Tuturial on Evaluating Explanations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1DBC698-08B9-3179-F128-6D5726D9E4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Dataset: Different Motifs; GNN learns to identify nodes in the motif</a:t>
            </a:r>
          </a:p>
          <a:p>
            <a:r>
              <a:rPr lang="sv-SE" dirty="0"/>
              <a:t>Several Explainers, which try to identify the ground-truth motif</a:t>
            </a:r>
          </a:p>
          <a:p>
            <a:r>
              <a:rPr lang="sv-SE" dirty="0">
                <a:solidFill>
                  <a:srgbClr val="FF0000"/>
                </a:solidFill>
              </a:rPr>
              <a:t>Further Instructions ???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FA2B6A2-D838-B9E6-A292-15F1232D04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6217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7F3FDA-9738-A3F7-B6D1-A4EE6A718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sv-S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7B5A4D6-ACB5-9043-502C-4339942BD3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QR CODE for HOT</a:t>
            </a:r>
          </a:p>
          <a:p>
            <a:r>
              <a:rPr lang="sv-SE" dirty="0"/>
              <a:t>Link: </a:t>
            </a:r>
            <a:r>
              <a:rPr lang="sv-SE" dirty="0">
                <a:hlinkClick r:id="rId2"/>
              </a:rPr>
              <a:t>https://github.com/mathematiger/Hands_on_GraphXAI</a:t>
            </a:r>
            <a:r>
              <a:rPr lang="sv-SE" dirty="0"/>
              <a:t> 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5D1E7D-D2F2-5212-43B8-C0882E5263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3EC1457-6F0B-01B5-399C-FB0E21F05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8223" y="2336275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31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5E1A8A-7D6B-A654-9B8D-01AF8C0D5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Introduction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02948C-71D8-6825-C541-FCE15BF2BB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sv-SE" dirty="0"/>
              <a:t>This slides aim to explain Explainers of GNNs, which are implemented by GraphXAI (</a:t>
            </a:r>
            <a:r>
              <a:rPr lang="en-US" dirty="0"/>
              <a:t>Agarwal, Chirag et al., 2023</a:t>
            </a:r>
            <a:r>
              <a:rPr lang="sv-SE" dirty="0"/>
              <a:t>)</a:t>
            </a:r>
          </a:p>
          <a:p>
            <a:pPr marL="114300" indent="0">
              <a:buNone/>
            </a:pPr>
            <a:endParaRPr lang="sv-SE" dirty="0"/>
          </a:p>
          <a:p>
            <a:pPr marL="114300" indent="0">
              <a:buNone/>
            </a:pPr>
            <a:r>
              <a:rPr lang="sv-SE" dirty="0"/>
              <a:t>Additionally, everybody is encouraged to work with this implementation on synthetic datasets during the hand-on tutorials (hot)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5FC29AB-7FD7-7AB0-35E7-709CE39F0E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446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E16969-76F1-980D-E3D9-18A5D1B5C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Optimization: Mutual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C3CDFACC-DC91-09FE-9445-A329632AE09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marL="114300" indent="0">
                  <a:buNone/>
                </a:pPr>
                <a:r>
                  <a:rPr lang="sv-SE" sz="1800" dirty="0">
                    <a:solidFill>
                      <a:schemeClr val="tx1"/>
                    </a:solidFill>
                  </a:rPr>
                  <a:t>How many questions do you need to identify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v-SE" sz="1800" dirty="0">
                    <a:solidFill>
                      <a:schemeClr val="tx1"/>
                    </a:solidFill>
                  </a:rPr>
                  <a:t>, if you know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sv-SE" sz="1800" dirty="0">
                    <a:solidFill>
                      <a:schemeClr val="tx1"/>
                    </a:solidFill>
                  </a:rPr>
                  <a:t>? </a:t>
                </a:r>
              </a:p>
              <a:p>
                <a:pPr marL="114300" indent="0">
                  <a:buNone/>
                </a:pPr>
                <a:r>
                  <a:rPr lang="sv-SE" dirty="0">
                    <a:solidFill>
                      <a:schemeClr val="tx1"/>
                    </a:solidFill>
                  </a:rPr>
                  <a:t>How predictable is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v-SE" sz="1800" dirty="0">
                    <a:solidFill>
                      <a:schemeClr val="tx1"/>
                    </a:solidFill>
                  </a:rPr>
                  <a:t>, after observing 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sv-SE" sz="1800" dirty="0">
                    <a:solidFill>
                      <a:schemeClr val="tx1"/>
                    </a:solidFill>
                  </a:rPr>
                  <a:t>?</a:t>
                </a:r>
              </a:p>
              <a:p>
                <a:pPr marL="114300" indent="0">
                  <a:buNone/>
                </a:pPr>
                <a:endParaRPr lang="de-DE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sv-SE" dirty="0">
                  <a:solidFill>
                    <a:schemeClr val="tx1"/>
                  </a:solidFill>
                </a:endParaRPr>
              </a:p>
              <a:p>
                <a:pPr marL="114300" indent="0">
                  <a:buNone/>
                </a:pPr>
                <a:endParaRPr lang="sv-SE" dirty="0">
                  <a:solidFill>
                    <a:schemeClr val="tx1"/>
                  </a:solidFill>
                </a:endParaRPr>
              </a:p>
              <a:p>
                <a:pPr marL="114300" indent="0">
                  <a:buNone/>
                </a:pPr>
                <a:r>
                  <a:rPr lang="sv-SE" dirty="0">
                    <a:solidFill>
                      <a:schemeClr val="tx1"/>
                    </a:solidFill>
                  </a:rPr>
                  <a:t>The entropy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sv-SE" dirty="0">
                    <a:solidFill>
                      <a:schemeClr val="tx1"/>
                    </a:solidFill>
                  </a:rPr>
                  <a:t> measures the surprise:</a:t>
                </a: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𝔼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[−</m:t>
                      </m:r>
                      <m:func>
                        <m:func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unc>
                        <m:func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sv-SE" dirty="0">
                  <a:solidFill>
                    <a:schemeClr val="tx1"/>
                  </a:solidFill>
                </a:endParaRPr>
              </a:p>
              <a:p>
                <a:pPr marL="114300" indent="0">
                  <a:buNone/>
                </a:pPr>
                <a:endParaRPr lang="sv-SE" dirty="0">
                  <a:solidFill>
                    <a:schemeClr val="tx1"/>
                  </a:solidFill>
                </a:endParaRPr>
              </a:p>
              <a:p>
                <a:pPr marL="114300" indent="0">
                  <a:buNone/>
                </a:pPr>
                <a:endParaRPr lang="sv-S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C3CDFACC-DC91-09FE-9445-A329632AE0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76379D1-E386-39DF-674E-739E500707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DD33DD27-1B08-DD4F-C8FD-31408058F093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4480872" y="3495670"/>
            <a:ext cx="646267" cy="8115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93CC06A9-50E9-8C1E-15DC-1938F8DB0108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6181477" y="3518592"/>
            <a:ext cx="1017418" cy="7886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225EA547-C20D-95E7-F80D-38EF110A0758}"/>
              </a:ext>
            </a:extLst>
          </p:cNvPr>
          <p:cNvSpPr txBox="1"/>
          <p:nvPr/>
        </p:nvSpPr>
        <p:spPr>
          <a:xfrm>
            <a:off x="3834604" y="4307265"/>
            <a:ext cx="1292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How often it is used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6B3905D-7C57-3EB4-39FF-13EC11BE8BF4}"/>
              </a:ext>
            </a:extLst>
          </p:cNvPr>
          <p:cNvSpPr txBox="1"/>
          <p:nvPr/>
        </p:nvSpPr>
        <p:spPr>
          <a:xfrm>
            <a:off x="6058187" y="4307265"/>
            <a:ext cx="2281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Number of y/n Questions needed ( = #bits)</a:t>
            </a:r>
          </a:p>
        </p:txBody>
      </p:sp>
    </p:spTree>
    <p:extLst>
      <p:ext uri="{BB962C8B-B14F-4D97-AF65-F5344CB8AC3E}">
        <p14:creationId xmlns:p14="http://schemas.microsoft.com/office/powerpoint/2010/main" val="9325327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AA2EDB-C568-1A77-AEF4-98BB1D7F2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MI in XAI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4F2F0EAB-EE9C-0176-60A4-30656CBB1DD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de-DE" b="0" dirty="0">
                  <a:solidFill>
                    <a:schemeClr val="tx1"/>
                  </a:solidFill>
                </a:endParaRPr>
              </a:p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func>
                        <m:func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sv-SE" dirty="0">
                  <a:solidFill>
                    <a:schemeClr val="tx1"/>
                  </a:solidFill>
                </a:endParaRPr>
              </a:p>
              <a:p>
                <a:pPr marL="114300" indent="0">
                  <a:buNone/>
                </a:pPr>
                <a:endParaRPr lang="sv-SE" dirty="0"/>
              </a:p>
              <a:p>
                <a:pPr marL="114300" indent="0">
                  <a:buNone/>
                </a:pPr>
                <a:r>
                  <a:rPr lang="sv-SE" dirty="0"/>
                  <a:t>MI: How predictable is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v-SE" dirty="0"/>
                  <a:t> after observing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sv-SE" dirty="0"/>
                  <a:t>?</a:t>
                </a: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sv-SE" dirty="0"/>
                  <a:t> is the original output </a:t>
                </a:r>
                <a:endParaRPr lang="de-DE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sv-SE" dirty="0"/>
                  <a:t> is the output on the explanatory subgraph</a:t>
                </a:r>
              </a:p>
            </p:txBody>
          </p:sp>
        </mc:Choice>
        <mc:Fallback xmlns=""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4F2F0EAB-EE9C-0176-60A4-30656CBB1D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6398811-0F85-0CDD-B3CD-3ADB13AEC3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9054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BB06A2-58F9-5CC3-121A-010310A1E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Difference of MI and GNN-output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4E8F853-358E-C9EC-B9F9-1C431C40D8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sv-SE" dirty="0"/>
              <a:t>MI: </a:t>
            </a:r>
          </a:p>
          <a:p>
            <a:r>
              <a:rPr lang="sv-SE" dirty="0"/>
              <a:t>Finds input, which very clearly explains one label (not necessary the to-be-explained label)</a:t>
            </a:r>
          </a:p>
          <a:p>
            <a:r>
              <a:rPr lang="sv-SE" dirty="0"/>
              <a:t>Assumption: Masking the input only purifies the label, instead of changing the prediction</a:t>
            </a:r>
          </a:p>
          <a:p>
            <a:endParaRPr lang="sv-SE" dirty="0"/>
          </a:p>
          <a:p>
            <a:pPr marL="114300" indent="0">
              <a:buNone/>
            </a:pPr>
            <a:endParaRPr lang="sv-SE" dirty="0"/>
          </a:p>
          <a:p>
            <a:pPr marL="114300" indent="0">
              <a:buNone/>
            </a:pPr>
            <a:r>
              <a:rPr lang="sv-SE" dirty="0"/>
              <a:t>GNN-output: </a:t>
            </a:r>
          </a:p>
          <a:p>
            <a:r>
              <a:rPr lang="sv-SE" dirty="0"/>
              <a:t>Finds input, which is most relevant for the to-be-explained label, but possible also for other labels</a:t>
            </a:r>
          </a:p>
          <a:p>
            <a:endParaRPr lang="sv-SE" dirty="0"/>
          </a:p>
          <a:p>
            <a:endParaRPr lang="sv-S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A1F14AF-B76E-02F7-6DF9-44B8136843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7927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CEAB0E-1524-3027-8735-EBE5306D1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Regularization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B584880-58C9-36A4-3763-B9A264548A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 dirty="0"/>
              <a:t>Lenght of explanation</a:t>
            </a:r>
          </a:p>
          <a:p>
            <a:pPr lvl="1"/>
            <a:r>
              <a:rPr lang="sv-SE" dirty="0"/>
              <a:t>Number of Nodes</a:t>
            </a:r>
          </a:p>
          <a:p>
            <a:pPr lvl="1"/>
            <a:r>
              <a:rPr lang="sv-SE" dirty="0"/>
              <a:t>Upper sum on probabilities of selected nodes</a:t>
            </a:r>
          </a:p>
          <a:p>
            <a:pPr lvl="1"/>
            <a:r>
              <a:rPr lang="sv-SE" dirty="0"/>
              <a:t>Maximal distance of 2 nodes</a:t>
            </a:r>
          </a:p>
          <a:p>
            <a:r>
              <a:rPr lang="sv-SE" dirty="0"/>
              <a:t>Connected subgraphs	</a:t>
            </a:r>
          </a:p>
          <a:p>
            <a:pPr lvl="1"/>
            <a:r>
              <a:rPr lang="sv-SE" dirty="0"/>
              <a:t>Directly from optimization framework</a:t>
            </a:r>
          </a:p>
          <a:p>
            <a:pPr lvl="1"/>
            <a:r>
              <a:rPr lang="sv-SE" dirty="0"/>
              <a:t>Higher likelihood for adjacent edges of selected explanatory output</a:t>
            </a:r>
          </a:p>
          <a:p>
            <a:r>
              <a:rPr lang="sv-SE" dirty="0"/>
              <a:t>Similarity</a:t>
            </a:r>
          </a:p>
          <a:p>
            <a:pPr lvl="1"/>
            <a:r>
              <a:rPr lang="sv-SE" dirty="0"/>
              <a:t>Similarity of node representations</a:t>
            </a:r>
          </a:p>
          <a:p>
            <a:pPr lvl="1"/>
            <a:r>
              <a:rPr lang="sv-SE" dirty="0"/>
              <a:t>Explanation graph being ”realistic” compared to the input data, e.g. molecule data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1673B1-D999-DEE2-D258-D35788E62E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1DC7577-BCCB-3912-627D-BF862F4EBFE3}"/>
              </a:ext>
            </a:extLst>
          </p:cNvPr>
          <p:cNvSpPr txBox="1"/>
          <p:nvPr/>
        </p:nvSpPr>
        <p:spPr>
          <a:xfrm>
            <a:off x="311700" y="4832819"/>
            <a:ext cx="49230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/>
              <a:t>(Caihua Shan, et al., 2021), (Dongsheng Luo, et al., 2020), (Xiaoqi Wang, et al., 2023)</a:t>
            </a:r>
          </a:p>
        </p:txBody>
      </p:sp>
    </p:spTree>
    <p:extLst>
      <p:ext uri="{BB962C8B-B14F-4D97-AF65-F5344CB8AC3E}">
        <p14:creationId xmlns:p14="http://schemas.microsoft.com/office/powerpoint/2010/main" val="6109405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A6B10F-24C3-C958-9067-B515D8C51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Evaluation of XAI on graphs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2EDAD86-5F1C-7FCF-3995-D676DBC00A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Functionally Grounded: Accuracy, Faithfulness, fidelity, ... </a:t>
            </a:r>
          </a:p>
          <a:p>
            <a:r>
              <a:rPr lang="sv-SE" dirty="0"/>
              <a:t>Human Grounded: Degree of understanding</a:t>
            </a:r>
          </a:p>
          <a:p>
            <a:r>
              <a:rPr lang="sv-SE" dirty="0"/>
              <a:t>Application Grounded: Performance increase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944A6C3-A874-D5A2-9FF2-4640CC5FAC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BDA5879-9946-72D7-98A4-DF285928B1CB}"/>
              </a:ext>
            </a:extLst>
          </p:cNvPr>
          <p:cNvSpPr txBox="1"/>
          <p:nvPr/>
        </p:nvSpPr>
        <p:spPr>
          <a:xfrm>
            <a:off x="1729483" y="4568875"/>
            <a:ext cx="4986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Taxonomy following (</a:t>
            </a:r>
            <a:r>
              <a:rPr lang="en-US" dirty="0"/>
              <a:t>Finale Doshi-Velez, et al., 2017</a:t>
            </a:r>
            <a:r>
              <a:rPr lang="sv-S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270499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1EF081-D8C3-B6F2-EC34-0CC434388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Accuracy to Ground-Truth</a:t>
            </a:r>
            <a:endParaRPr lang="sv-S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BF6B32B-73EC-8E2A-6C9D-AD16199DFA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A100B43-E146-43F0-F9E1-07C33DF4F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181" y="1179916"/>
            <a:ext cx="2568536" cy="34429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576CAD3C-F469-679A-69E9-AAC72EB83C72}"/>
                  </a:ext>
                </a:extLst>
              </p:cNvPr>
              <p:cNvSpPr txBox="1"/>
              <p:nvPr/>
            </p:nvSpPr>
            <p:spPr>
              <a:xfrm>
                <a:off x="446887" y="1313161"/>
                <a:ext cx="4035736" cy="4992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𝑎𝑐𝑐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sv-SE" dirty="0"/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576CAD3C-F469-679A-69E9-AAC72EB83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87" y="1313161"/>
                <a:ext cx="4035736" cy="499239"/>
              </a:xfrm>
              <a:prstGeom prst="rect">
                <a:avLst/>
              </a:prstGeom>
              <a:blipFill>
                <a:blip r:embed="rId3"/>
                <a:stretch>
                  <a:fillRect b="-1220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feld 5">
            <a:extLst>
              <a:ext uri="{FF2B5EF4-FFF2-40B4-BE49-F238E27FC236}">
                <a16:creationId xmlns:a16="http://schemas.microsoft.com/office/drawing/2014/main" id="{E26AD74A-C0A8-FA67-A794-41D36339B831}"/>
              </a:ext>
            </a:extLst>
          </p:cNvPr>
          <p:cNvSpPr txBox="1"/>
          <p:nvPr/>
        </p:nvSpPr>
        <p:spPr>
          <a:xfrm>
            <a:off x="257577" y="4576066"/>
            <a:ext cx="8628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/>
              <a:t>Following: Agarwal et al. (2023)</a:t>
            </a:r>
          </a:p>
          <a:p>
            <a:r>
              <a:rPr lang="sv-SE" sz="800" dirty="0"/>
              <a:t>Graphic from Table. </a:t>
            </a:r>
            <a:r>
              <a:rPr lang="de-DE" sz="800" dirty="0"/>
              <a:t>(</a:t>
            </a:r>
            <a:r>
              <a:rPr lang="en-US" sz="800" dirty="0"/>
              <a:t>Dongsheng Luo, et al., 2020</a:t>
            </a:r>
            <a:r>
              <a:rPr lang="de-DE" sz="800" dirty="0"/>
              <a:t>)</a:t>
            </a:r>
            <a:endParaRPr lang="en-US" sz="800" dirty="0"/>
          </a:p>
          <a:p>
            <a:endParaRPr lang="sv-SE" sz="800" dirty="0"/>
          </a:p>
        </p:txBody>
      </p:sp>
    </p:spTree>
    <p:extLst>
      <p:ext uri="{BB962C8B-B14F-4D97-AF65-F5344CB8AC3E}">
        <p14:creationId xmlns:p14="http://schemas.microsoft.com/office/powerpoint/2010/main" val="13788181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D3864D-43FC-A172-C985-2F037B13B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Fidelity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BDB0684-93ED-4F0E-09FF-9E020FFD02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2">
                <a:extLst>
                  <a:ext uri="{FF2B5EF4-FFF2-40B4-BE49-F238E27FC236}">
                    <a16:creationId xmlns:a16="http://schemas.microsoft.com/office/drawing/2014/main" id="{BE898DF9-8068-4946-1FF2-79F84992BE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11700" y="731375"/>
                <a:ext cx="8520600" cy="30006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800"/>
                  <a:buFont typeface="Arial"/>
                  <a:buChar char="●"/>
                  <a:defRPr sz="18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●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○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400"/>
                  <a:buFont typeface="Arial"/>
                  <a:buChar char="■"/>
                  <a:defRPr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202500" lvl="1" indent="0">
                  <a:buFont typeface="Arial"/>
                  <a:buNone/>
                </a:pPr>
                <a:endParaRPr lang="de-DE" sz="1800" dirty="0">
                  <a:latin typeface="Cambria Math" panose="02040503050406030204" pitchFamily="18" charset="0"/>
                </a:endParaRPr>
              </a:p>
              <a:p>
                <a:pPr marL="202500" lvl="1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800" smtClean="0">
                          <a:latin typeface="Cambria Math" panose="02040503050406030204" pitchFamily="18" charset="0"/>
                        </a:rPr>
                        <m:t>fi</m:t>
                      </m:r>
                      <m:sSub>
                        <m:sSubPr>
                          <m:ctrlPr>
                            <a:rPr lang="de-DE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de-DE" sz="180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ctrlPr>
                            <a:rPr lang="de-DE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e-DE" sz="180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de-DE" sz="1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de-DE" sz="180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de-DE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=1..</m:t>
                          </m:r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de-DE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de-DE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de-DE" sz="18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sub>
                              </m:sSub>
                              <m:r>
                                <a:rPr lang="de-DE" sz="18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de-DE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de-DE" sz="18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  <m:r>
                                    <a:rPr lang="de-DE" sz="1800">
                                      <a:latin typeface="Cambria Math" panose="02040503050406030204" pitchFamily="18" charset="0"/>
                                    </a:rPr>
                                    <m:t>\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| </m:t>
                          </m:r>
                        </m:e>
                      </m:nary>
                    </m:oMath>
                  </m:oMathPara>
                </a14:m>
                <a:endParaRPr lang="de-DE" sz="1800" dirty="0">
                  <a:solidFill>
                    <a:schemeClr val="tx1"/>
                  </a:solidFill>
                </a:endParaRPr>
              </a:p>
              <a:p>
                <a:pPr marL="202500" lvl="1" indent="0"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800" smtClean="0">
                          <a:latin typeface="Cambria Math" panose="02040503050406030204" pitchFamily="18" charset="0"/>
                        </a:rPr>
                        <m:t>fi</m:t>
                      </m:r>
                      <m:sSub>
                        <m:sSubPr>
                          <m:ctrlPr>
                            <a:rPr lang="de-DE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de-DE" sz="18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d>
                        <m:dPr>
                          <m:ctrlPr>
                            <a:rPr lang="de-DE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e-DE" sz="180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de-DE" sz="1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8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de-DE" sz="1800"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de-DE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=1..</m:t>
                          </m:r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de-DE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800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de-DE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de-DE" sz="18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sub>
                              </m:sSub>
                              <m:r>
                                <a:rPr lang="de-DE" sz="180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de-DE" sz="1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de-DE" sz="180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sub>
                              </m:sSub>
                            </m:sub>
                          </m:sSub>
                          <m:r>
                            <a:rPr lang="de-DE" sz="1800" i="1">
                              <a:latin typeface="Cambria Math" panose="02040503050406030204" pitchFamily="18" charset="0"/>
                            </a:rPr>
                            <m:t>| </m:t>
                          </m:r>
                        </m:e>
                      </m:nary>
                    </m:oMath>
                  </m:oMathPara>
                </a14:m>
                <a:endParaRPr lang="de-DE" sz="1800" dirty="0">
                  <a:solidFill>
                    <a:schemeClr val="tx1"/>
                  </a:solidFill>
                </a:endParaRPr>
              </a:p>
              <a:p>
                <a:pPr marL="202500" lvl="1" indent="0">
                  <a:buNone/>
                </a:pPr>
                <a:endParaRPr lang="de-DE" sz="1800" dirty="0">
                  <a:solidFill>
                    <a:schemeClr val="tx1"/>
                  </a:solidFill>
                </a:endParaRPr>
              </a:p>
              <a:p>
                <a:pPr marL="202500" lvl="1" indent="0">
                  <a:buNone/>
                </a:pPr>
                <a:r>
                  <a:rPr lang="de-DE" sz="1800" dirty="0" err="1">
                    <a:solidFill>
                      <a:schemeClr val="tx1"/>
                    </a:solidFill>
                  </a:rPr>
                  <a:t>How</a:t>
                </a:r>
                <a:r>
                  <a:rPr lang="de-DE" sz="1800" dirty="0">
                    <a:solidFill>
                      <a:schemeClr val="tx1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tx1"/>
                    </a:solidFill>
                  </a:rPr>
                  <a:t>well</a:t>
                </a:r>
                <a:r>
                  <a:rPr lang="de-DE" sz="1800" dirty="0">
                    <a:solidFill>
                      <a:schemeClr val="tx1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tx1"/>
                    </a:solidFill>
                  </a:rPr>
                  <a:t>can</a:t>
                </a:r>
                <a:r>
                  <a:rPr lang="de-DE" sz="1800" dirty="0">
                    <a:solidFill>
                      <a:schemeClr val="tx1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tx1"/>
                    </a:solidFill>
                  </a:rPr>
                  <a:t>the</a:t>
                </a:r>
                <a:r>
                  <a:rPr lang="de-DE" sz="1800" dirty="0">
                    <a:solidFill>
                      <a:schemeClr val="tx1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tx1"/>
                    </a:solidFill>
                  </a:rPr>
                  <a:t>explanation</a:t>
                </a:r>
                <a:r>
                  <a:rPr lang="de-DE" sz="1800" dirty="0">
                    <a:solidFill>
                      <a:schemeClr val="tx1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tx1"/>
                    </a:solidFill>
                  </a:rPr>
                  <a:t>approximate</a:t>
                </a:r>
                <a:r>
                  <a:rPr lang="de-DE" sz="1800" dirty="0">
                    <a:solidFill>
                      <a:schemeClr val="tx1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tx1"/>
                    </a:solidFill>
                  </a:rPr>
                  <a:t>the</a:t>
                </a:r>
                <a:r>
                  <a:rPr lang="de-DE" sz="1800" dirty="0">
                    <a:solidFill>
                      <a:schemeClr val="tx1"/>
                    </a:solidFill>
                  </a:rPr>
                  <a:t> </a:t>
                </a:r>
                <a:r>
                  <a:rPr lang="de-DE" sz="1800" dirty="0" err="1">
                    <a:solidFill>
                      <a:schemeClr val="tx1"/>
                    </a:solidFill>
                  </a:rPr>
                  <a:t>model</a:t>
                </a:r>
                <a:r>
                  <a:rPr lang="de-DE" sz="1800" dirty="0">
                    <a:solidFill>
                      <a:schemeClr val="tx1"/>
                    </a:solidFill>
                  </a:rPr>
                  <a:t>?</a:t>
                </a:r>
              </a:p>
              <a:p>
                <a:endParaRPr lang="sv-SE" dirty="0"/>
              </a:p>
            </p:txBody>
          </p:sp>
        </mc:Choice>
        <mc:Fallback xmlns="">
          <p:sp>
            <p:nvSpPr>
              <p:cNvPr id="4" name="Inhaltsplatzhalter 2">
                <a:extLst>
                  <a:ext uri="{FF2B5EF4-FFF2-40B4-BE49-F238E27FC236}">
                    <a16:creationId xmlns:a16="http://schemas.microsoft.com/office/drawing/2014/main" id="{BE898DF9-8068-4946-1FF2-79F84992B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00" y="731375"/>
                <a:ext cx="8520600" cy="30006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3D4CBD73-9338-2D66-B6AB-7EB24DC2698E}"/>
                  </a:ext>
                </a:extLst>
              </p:cNvPr>
              <p:cNvSpPr txBox="1"/>
              <p:nvPr/>
            </p:nvSpPr>
            <p:spPr>
              <a:xfrm>
                <a:off x="563766" y="3587411"/>
                <a:ext cx="387760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800" smtClean="0">
                          <a:latin typeface="Cambria Math" panose="02040503050406030204" pitchFamily="18" charset="0"/>
                        </a:rPr>
                        <m:t>fi</m:t>
                      </m:r>
                      <m:sSub>
                        <m:sSubPr>
                          <m:ctrlPr>
                            <a:rPr lang="de-DE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de-DE" sz="1800"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d>
                        <m:dPr>
                          <m:ctrlPr>
                            <a:rPr lang="de-DE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e-DE" sz="180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</m:oMath>
                  </m:oMathPara>
                </a14:m>
                <a:endParaRPr lang="sv-SE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sv-SE" sz="1800" dirty="0"/>
                  <a:t>Remove explanatory subgraph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sv-SE" sz="1800" dirty="0"/>
                  <a:t>Measure, how much relevant input is found</a:t>
                </a: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3D4CBD73-9338-2D66-B6AB-7EB24DC26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66" y="3587411"/>
                <a:ext cx="3877605" cy="1200329"/>
              </a:xfrm>
              <a:prstGeom prst="rect">
                <a:avLst/>
              </a:prstGeom>
              <a:blipFill>
                <a:blip r:embed="rId3"/>
                <a:stretch>
                  <a:fillRect l="-942" b="-7107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54666F7E-C8FF-9AB6-B661-FCF1CF549097}"/>
                  </a:ext>
                </a:extLst>
              </p:cNvPr>
              <p:cNvSpPr txBox="1"/>
              <p:nvPr/>
            </p:nvSpPr>
            <p:spPr>
              <a:xfrm>
                <a:off x="4778256" y="3590563"/>
                <a:ext cx="405404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800" smtClean="0">
                          <a:latin typeface="Cambria Math" panose="02040503050406030204" pitchFamily="18" charset="0"/>
                        </a:rPr>
                        <m:t>fi</m:t>
                      </m:r>
                      <m:sSub>
                        <m:sSubPr>
                          <m:ctrlPr>
                            <a:rPr lang="de-DE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sz="180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de-DE" sz="18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b>
                      </m:sSub>
                      <m:d>
                        <m:dPr>
                          <m:ctrlPr>
                            <a:rPr lang="de-DE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de-DE" sz="180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de-DE" sz="1800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sv-SE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sv-SE" sz="1800" dirty="0"/>
                  <a:t>Only look at the output of the explanatory subgraph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sv-SE" sz="1800" dirty="0"/>
                  <a:t>Measure, if sufficient input is found for this label</a:t>
                </a: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54666F7E-C8FF-9AB6-B661-FCF1CF549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256" y="3590563"/>
                <a:ext cx="4054044" cy="1477328"/>
              </a:xfrm>
              <a:prstGeom prst="rect">
                <a:avLst/>
              </a:prstGeom>
              <a:blipFill>
                <a:blip r:embed="rId4"/>
                <a:stretch>
                  <a:fillRect l="-1053" r="-1053" b="-5785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02A41FBB-317F-42A4-A181-F1D122C739FB}"/>
                  </a:ext>
                </a:extLst>
              </p:cNvPr>
              <p:cNvSpPr txBox="1"/>
              <p:nvPr/>
            </p:nvSpPr>
            <p:spPr>
              <a:xfrm>
                <a:off x="6849438" y="585627"/>
                <a:ext cx="1880171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sv-SE" dirty="0"/>
                  <a:t> prediction based 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de-DE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sv-SE" dirty="0"/>
                  <a:t> is the original input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sv-SE" dirty="0"/>
                  <a:t> is the explanatory subgraph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=#</m:t>
                    </m:r>
                    <m:r>
                      <a:rPr lang="de-DE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sv-SE" dirty="0"/>
                  <a:t>instances </a:t>
                </a: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02A41FBB-317F-42A4-A181-F1D122C73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438" y="585627"/>
                <a:ext cx="1880171" cy="1815882"/>
              </a:xfrm>
              <a:prstGeom prst="rect">
                <a:avLst/>
              </a:prstGeom>
              <a:blipFill>
                <a:blip r:embed="rId5"/>
                <a:stretch>
                  <a:fillRect l="-649" t="-671" b="-2685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feld 6">
            <a:extLst>
              <a:ext uri="{FF2B5EF4-FFF2-40B4-BE49-F238E27FC236}">
                <a16:creationId xmlns:a16="http://schemas.microsoft.com/office/drawing/2014/main" id="{3378584E-7B2F-724A-4AD6-7BAF3E8477BF}"/>
              </a:ext>
            </a:extLst>
          </p:cNvPr>
          <p:cNvSpPr txBox="1"/>
          <p:nvPr/>
        </p:nvSpPr>
        <p:spPr>
          <a:xfrm>
            <a:off x="232881" y="4787740"/>
            <a:ext cx="84967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/>
              <a:t>Follwing (</a:t>
            </a:r>
            <a:r>
              <a:rPr lang="en-US" sz="800" dirty="0" err="1"/>
              <a:t>Kenza</a:t>
            </a:r>
            <a:r>
              <a:rPr lang="en-US" sz="800" dirty="0"/>
              <a:t> Amara, et al., 2022)</a:t>
            </a:r>
            <a:endParaRPr lang="sv-SE" sz="800" dirty="0"/>
          </a:p>
        </p:txBody>
      </p:sp>
    </p:spTree>
    <p:extLst>
      <p:ext uri="{BB962C8B-B14F-4D97-AF65-F5344CB8AC3E}">
        <p14:creationId xmlns:p14="http://schemas.microsoft.com/office/powerpoint/2010/main" val="621519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34C0A1-1737-4E2D-08BC-C0AFEB1DF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Fidelity redefined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1920BF82-C054-37AA-9DB8-D2D0445C1C4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143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𝑓𝑖𝑑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de-DE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=1..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begChr m:val="{"/>
                              <m:endChr m:val="|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 |</m:t>
                              </m:r>
                              <m:acc>
                                <m:accPr>
                                  <m:chr m:val="̂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 }   </m:t>
                          </m:r>
                        </m:e>
                      </m:nary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sv-S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sv-SE" dirty="0"/>
                  <a:t>, if explanation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sv-SE" dirty="0"/>
                  <a:t> fits on instance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sv-SE" dirty="0"/>
                  <a:t> and 0 otherwise</a:t>
                </a:r>
              </a:p>
              <a:p>
                <a:r>
                  <a:rPr lang="sv-SE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sv-SE" dirty="0"/>
                  <a:t> is the number of instances in the test set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sv-SE" dirty="0"/>
                  <a:t>, if the GNN-prediction on instance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sv-SE" dirty="0"/>
                  <a:t> is the instance to-be-explained</a:t>
                </a:r>
              </a:p>
            </p:txBody>
          </p:sp>
        </mc:Choice>
        <mc:Fallback xmlns=""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1920BF82-C054-37AA-9DB8-D2D0445C1C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DEF7017-37A8-3F9B-17F1-14C923130A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0409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42C2B1-9638-6059-404E-2CE1E6F9C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sv-SE" dirty="0"/>
              <a:t>Properties of individual explanations</a:t>
            </a:r>
            <a:br>
              <a:rPr lang="en-US" b="0" dirty="0">
                <a:effectLst/>
              </a:rPr>
            </a:br>
            <a:br>
              <a:rPr lang="en-US" dirty="0"/>
            </a:br>
            <a:endParaRPr lang="sv-S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829CA3A-E699-DC0B-9449-2B2D9A04E0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65697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Accuracy: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If there is only one explanation available, is this correctly found?</a:t>
            </a:r>
            <a:endParaRPr lang="en-US" sz="1800" b="1" i="0" u="none" strike="noStrike" dirty="0">
              <a:solidFill>
                <a:schemeClr val="tx1"/>
              </a:solidFill>
              <a:effectLst/>
              <a:latin typeface="Noto Sans Symbols"/>
            </a:endParaRPr>
          </a:p>
          <a:p>
            <a:pPr marL="65697"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Fidelity: 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well does an explanation approximate the model?</a:t>
            </a:r>
            <a:endParaRPr lang="en-US" sz="1800" b="1" i="0" u="none" strike="noStrike" dirty="0">
              <a:solidFill>
                <a:schemeClr val="tx1"/>
              </a:solidFill>
              <a:effectLst/>
              <a:latin typeface="Noto Sans Symbols"/>
            </a:endParaRPr>
          </a:p>
          <a:p>
            <a:pPr marL="65697"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Consistency: 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Similarity between explanations for similar models trained on same task</a:t>
            </a:r>
            <a:endParaRPr lang="en-US" sz="1800" b="1" i="0" u="none" strike="noStrike" dirty="0">
              <a:solidFill>
                <a:schemeClr val="tx1"/>
              </a:solidFill>
              <a:effectLst/>
              <a:latin typeface="Noto Sans Symbols"/>
            </a:endParaRPr>
          </a:p>
          <a:p>
            <a:pPr marL="65697"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Stability: </a:t>
            </a:r>
            <a:r>
              <a:rPr lang="en-US" sz="180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similar are explanations for similar instances?</a:t>
            </a:r>
          </a:p>
          <a:p>
            <a:pPr marL="65697"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Comprehensibility: 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 well do humans understand the explanations?</a:t>
            </a:r>
            <a:endParaRPr lang="en-US" sz="1800" b="1" i="0" u="none" strike="noStrike" dirty="0">
              <a:solidFill>
                <a:schemeClr val="tx1"/>
              </a:solidFill>
              <a:effectLst/>
              <a:latin typeface="Noto Sans Symbols"/>
            </a:endParaRPr>
          </a:p>
          <a:p>
            <a:pPr marL="65697"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Degree of importance: 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 the importance of explanation parts made clear? Can we distinguish the explanation in necessary and sufficient parts? </a:t>
            </a:r>
            <a:endParaRPr lang="en-US" sz="1800" b="1" i="0" u="none" strike="noStrike" dirty="0">
              <a:solidFill>
                <a:schemeClr val="tx1"/>
              </a:solidFill>
              <a:effectLst/>
              <a:latin typeface="Noto Sans Symbols"/>
            </a:endParaRPr>
          </a:p>
          <a:p>
            <a:pPr marL="65697"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Novelty: 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Does the explanation indicate if no similar training data was used?</a:t>
            </a:r>
            <a:endParaRPr lang="en-US" sz="1800" b="1" i="0" u="none" strike="noStrike" dirty="0">
              <a:solidFill>
                <a:schemeClr val="tx1"/>
              </a:solidFill>
              <a:effectLst/>
              <a:latin typeface="Noto Sans Symbols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47A6ACE-E5C0-765C-EB2C-788B776EC4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38</a:t>
            </a:fld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ABDEEDF-61B8-D8D6-5261-3D731F35B432}"/>
              </a:ext>
            </a:extLst>
          </p:cNvPr>
          <p:cNvSpPr txBox="1"/>
          <p:nvPr/>
        </p:nvSpPr>
        <p:spPr>
          <a:xfrm>
            <a:off x="366445" y="4681591"/>
            <a:ext cx="82364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/>
              <a:t>Following: (</a:t>
            </a:r>
            <a:r>
              <a:rPr lang="en-US" sz="800" i="1" dirty="0" err="1"/>
              <a:t>Robnik-Sikonja</a:t>
            </a:r>
            <a:r>
              <a:rPr lang="en-US" sz="800" i="1" dirty="0"/>
              <a:t>, M. and Marko </a:t>
            </a:r>
            <a:r>
              <a:rPr lang="en-US" sz="800" i="1" dirty="0" err="1"/>
              <a:t>Bohanec</a:t>
            </a:r>
            <a:r>
              <a:rPr lang="en-US" sz="800" i="1" dirty="0"/>
              <a:t>., 2018</a:t>
            </a:r>
            <a:r>
              <a:rPr lang="sv-SE" sz="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725868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84F10B-15F8-1A85-C424-659A31C36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Logical Expressions as Explanations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EF27769-D986-13FA-8BDA-7A63288512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Computation Tree can also be described by Class Expressions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EE7C0CA-82F2-C937-0C5F-C986C3FF4F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6F35B02-87C6-6464-6CFD-957091652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932" y="1721803"/>
            <a:ext cx="6769239" cy="297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62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1BAECF-3BF8-E7DD-6C11-AEBA462A4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Overview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3E24B8A-1E56-A855-09E2-2BF8102102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 dirty="0"/>
              <a:t>Definition of XAI</a:t>
            </a:r>
          </a:p>
          <a:p>
            <a:r>
              <a:rPr lang="sv-SE" dirty="0"/>
              <a:t>What is an Explanation?</a:t>
            </a:r>
          </a:p>
          <a:p>
            <a:r>
              <a:rPr lang="sv-SE" dirty="0"/>
              <a:t>Taxonomy of Interpretability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sv-SE" b="1" dirty="0"/>
              <a:t>HoT 1</a:t>
            </a:r>
          </a:p>
          <a:p>
            <a:r>
              <a:rPr lang="sv-SE" dirty="0"/>
              <a:t>Optimizing Explanations</a:t>
            </a:r>
          </a:p>
          <a:p>
            <a:r>
              <a:rPr lang="sv-SE" dirty="0"/>
              <a:t>Evaluation Methods</a:t>
            </a:r>
          </a:p>
          <a:p>
            <a:r>
              <a:rPr lang="sv-SE" dirty="0"/>
              <a:t>Conclusion &amp; Outlook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sv-SE" b="1" dirty="0"/>
              <a:t>HoT 2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51E6B4-4A8B-8B74-3C33-BA74F2DE17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850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6EA9F6-1A48-D3E2-0C03-279CD17CE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Logical expressions for MUTAG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92C3BC3-98D6-0813-19BF-11B41CFABC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Can distinguish between different possible explanations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6D3C66-272D-8892-A4F7-DA83D1A01D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40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43D9E32-DE07-9B61-B1C7-474E67B5A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450" y="1631547"/>
            <a:ext cx="3087865" cy="293732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7918368-A1BB-96F3-C7D4-994330BC3980}"/>
              </a:ext>
            </a:extLst>
          </p:cNvPr>
          <p:cNvSpPr txBox="1"/>
          <p:nvPr/>
        </p:nvSpPr>
        <p:spPr>
          <a:xfrm>
            <a:off x="485670" y="4823209"/>
            <a:ext cx="622997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500" dirty="0"/>
              <a:t>Graphc from Fig. 5 in </a:t>
            </a:r>
            <a:r>
              <a:rPr lang="sv-SE" sz="500" dirty="0">
                <a:hlinkClick r:id="rId3"/>
              </a:rPr>
              <a:t>https://www.researchgate.net/publication/365081852_INGREX_An_Interactive_Explanation_Framework_for_Graph_Neural_Networks/download</a:t>
            </a:r>
            <a:r>
              <a:rPr lang="sv-SE" sz="500" dirty="0"/>
              <a:t> 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3B649D0-6A7B-09FF-BEE7-CCFF2C3C1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710" y="1783840"/>
            <a:ext cx="1773530" cy="250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993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9493B3-71A5-DBC8-BDE9-905A2D9EA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Example of identified concepts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73D22E-6C3A-9988-769F-55C0AC4418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White Box models: Decision Trees on Graphs, Graph Attention Networks </a:t>
            </a:r>
          </a:p>
          <a:p>
            <a:r>
              <a:rPr lang="sv-SE" dirty="0"/>
              <a:t>Concept Bottlenecks Models: Human Interceptible</a:t>
            </a:r>
          </a:p>
          <a:p>
            <a:endParaRPr lang="sv-S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A94475-023D-35F1-771D-DA20D2B141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8785B01-E923-17D7-B3CC-B60EA1D66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03" y="1910352"/>
            <a:ext cx="7548403" cy="291467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14B977A-BCD2-7AA9-D252-402442AEAE02}"/>
              </a:ext>
            </a:extLst>
          </p:cNvPr>
          <p:cNvSpPr txBox="1"/>
          <p:nvPr/>
        </p:nvSpPr>
        <p:spPr>
          <a:xfrm>
            <a:off x="236270" y="4934078"/>
            <a:ext cx="8784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800" dirty="0"/>
              <a:t>Picture from Figure 3 in</a:t>
            </a:r>
            <a:r>
              <a:rPr lang="de-DE" sz="800" dirty="0"/>
              <a:t> (</a:t>
            </a:r>
            <a:r>
              <a:rPr lang="en-US" sz="800" dirty="0"/>
              <a:t>Pang Wei Koh, et al. , 2020</a:t>
            </a:r>
            <a:r>
              <a:rPr lang="de-DE" sz="800" dirty="0"/>
              <a:t>)</a:t>
            </a:r>
            <a:endParaRPr lang="en-US" sz="800" dirty="0"/>
          </a:p>
          <a:p>
            <a:endParaRPr lang="sv-SE" sz="800" dirty="0"/>
          </a:p>
        </p:txBody>
      </p:sp>
    </p:spTree>
    <p:extLst>
      <p:ext uri="{BB962C8B-B14F-4D97-AF65-F5344CB8AC3E}">
        <p14:creationId xmlns:p14="http://schemas.microsoft.com/office/powerpoint/2010/main" val="38959445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E4AA70-3B0D-B9AC-0529-C479490FE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Conclusion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239193C-74CD-0CD4-5A4F-70008AFFB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XAI on graphs is an emerging and important research field</a:t>
            </a:r>
          </a:p>
          <a:p>
            <a:r>
              <a:rPr lang="sv-SE" dirty="0"/>
              <a:t>Hard to capture the exact internal workings of a GNN</a:t>
            </a:r>
          </a:p>
          <a:p>
            <a:r>
              <a:rPr lang="sv-SE" dirty="0"/>
              <a:t>Different promising ideas, but not yet evaluated, which works best as an explanation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6F993F-FFE5-3E1D-4BED-E92FD50F68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0704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A998F4-3EA3-E203-B147-4403067BF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Outlook: Further Research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F2CE8AB-6529-7E8A-82BC-92826DEA7B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 dirty="0"/>
              <a:t>Identifing important concepts in graphs:</a:t>
            </a:r>
          </a:p>
          <a:p>
            <a:pPr lvl="1"/>
            <a:r>
              <a:rPr lang="sv-SE" dirty="0"/>
              <a:t>Concept Bottleneck Models</a:t>
            </a:r>
          </a:p>
          <a:p>
            <a:pPr lvl="1"/>
            <a:r>
              <a:rPr lang="sv-SE" dirty="0"/>
              <a:t>Easier explanations with class expressions</a:t>
            </a:r>
          </a:p>
          <a:p>
            <a:pPr lvl="1"/>
            <a:r>
              <a:rPr lang="sv-SE" dirty="0"/>
              <a:t>Easier generation of prototypes</a:t>
            </a:r>
          </a:p>
          <a:p>
            <a:r>
              <a:rPr lang="sv-SE" dirty="0"/>
              <a:t>Global Explanations</a:t>
            </a:r>
          </a:p>
          <a:p>
            <a:pPr lvl="1"/>
            <a:r>
              <a:rPr lang="sv-SE" dirty="0"/>
              <a:t>Generating synthetic graphs</a:t>
            </a:r>
          </a:p>
          <a:p>
            <a:pPr lvl="1"/>
            <a:r>
              <a:rPr lang="sv-SE" dirty="0"/>
              <a:t>Extracting meaningful graphs</a:t>
            </a:r>
          </a:p>
          <a:p>
            <a:r>
              <a:rPr lang="sv-SE" dirty="0"/>
              <a:t>Explainers for tasks beyond node and graph classification</a:t>
            </a:r>
          </a:p>
          <a:p>
            <a:r>
              <a:rPr lang="sv-SE" dirty="0"/>
              <a:t>Explaining heterogeneous graph data (graphs with different node types)</a:t>
            </a:r>
          </a:p>
          <a:p>
            <a:r>
              <a:rPr lang="sv-SE" dirty="0"/>
              <a:t>Using methods from knowledge graphs in XAI on graphs</a:t>
            </a:r>
          </a:p>
          <a:p>
            <a:r>
              <a:rPr lang="sv-SE" dirty="0"/>
              <a:t>Finding the optimal way for introducing XAI to end-users</a:t>
            </a:r>
          </a:p>
          <a:p>
            <a:pPr lvl="1"/>
            <a:endParaRPr lang="sv-S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F9CC84-BAE3-D29F-78E2-979C1F3102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1225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FA1B5A-0247-9148-DB66-679071344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HoT 2: Competition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EE6A00B-3162-99C9-413E-FB68026F8D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sv-SE" dirty="0"/>
              <a:t>Who builds the best explanation?</a:t>
            </a:r>
          </a:p>
          <a:p>
            <a:pPr marL="114300" indent="0">
              <a:buNone/>
            </a:pPr>
            <a:endParaRPr lang="sv-S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6000342-9319-C50A-44E7-90931EF531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5727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BF6C38-1AF0-8C1B-9F72-B4D4F7A7B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Sources for Definitions of XAI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6B0480-FBEA-0722-7BE0-E2C1BA118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13435"/>
            <a:ext cx="8520600" cy="3416400"/>
          </a:xfrm>
        </p:spPr>
        <p:txBody>
          <a:bodyPr>
            <a:normAutofit fontScale="85000" lnSpcReduction="20000"/>
          </a:bodyPr>
          <a:lstStyle/>
          <a:p>
            <a:r>
              <a:rPr lang="sv-SE" dirty="0">
                <a:solidFill>
                  <a:schemeClr val="tx1"/>
                </a:solidFill>
              </a:rPr>
              <a:t>DARPA: </a:t>
            </a:r>
            <a:r>
              <a:rPr lang="sv-SE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https://www.darpa.mil/program/explainable-artificial-intelligence</a:t>
            </a:r>
            <a:endParaRPr lang="sv-SE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Alejandro </a:t>
            </a:r>
            <a:r>
              <a:rPr lang="en-US" dirty="0" err="1">
                <a:solidFill>
                  <a:schemeClr val="tx1"/>
                </a:solidFill>
              </a:rPr>
              <a:t>Barredo</a:t>
            </a:r>
            <a:r>
              <a:rPr lang="en-US" dirty="0">
                <a:solidFill>
                  <a:schemeClr val="tx1"/>
                </a:solidFill>
              </a:rPr>
              <a:t> Arrieta, et al. "Explainable Artificial Intelligence (XAI): Concepts, taxonomies, opportunities and challenges toward responsible AI". Inf. Fusion 58. (2020): 82–115.</a:t>
            </a:r>
            <a:endParaRPr lang="sv-SE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Molnar, Christoph. Interpretable Machine Learning: A Guide for Making Black Box Models Explainable. Deutschland, </a:t>
            </a:r>
            <a:r>
              <a:rPr lang="en-US" dirty="0" err="1">
                <a:solidFill>
                  <a:schemeClr val="tx1"/>
                </a:solidFill>
              </a:rPr>
              <a:t>Leanpub</a:t>
            </a:r>
            <a:r>
              <a:rPr lang="en-US" dirty="0">
                <a:solidFill>
                  <a:schemeClr val="tx1"/>
                </a:solidFill>
              </a:rPr>
              <a:t>, 2020.</a:t>
            </a:r>
          </a:p>
          <a:p>
            <a:r>
              <a:rPr lang="en-US" dirty="0">
                <a:solidFill>
                  <a:schemeClr val="tx1"/>
                </a:solidFill>
              </a:rPr>
              <a:t>Miller, Tim. "Explanation in artificial intelligence: Insights from the social sciences." Artificial intelligence 267 (2019): 1-38.</a:t>
            </a:r>
          </a:p>
          <a:p>
            <a:r>
              <a:rPr lang="en-US" dirty="0">
                <a:solidFill>
                  <a:schemeClr val="tx1"/>
                </a:solidFill>
              </a:rPr>
              <a:t>Kim, Been, Rajiv Khanna, and </a:t>
            </a:r>
            <a:r>
              <a:rPr lang="en-US" dirty="0" err="1">
                <a:solidFill>
                  <a:schemeClr val="tx1"/>
                </a:solidFill>
              </a:rPr>
              <a:t>Oluwasanmi</a:t>
            </a:r>
            <a:r>
              <a:rPr lang="en-US" dirty="0">
                <a:solidFill>
                  <a:schemeClr val="tx1"/>
                </a:solidFill>
              </a:rPr>
              <a:t> O. </a:t>
            </a:r>
            <a:r>
              <a:rPr lang="en-US" dirty="0" err="1">
                <a:solidFill>
                  <a:schemeClr val="tx1"/>
                </a:solidFill>
              </a:rPr>
              <a:t>Koyejo</a:t>
            </a:r>
            <a:r>
              <a:rPr lang="en-US" dirty="0">
                <a:solidFill>
                  <a:schemeClr val="tx1"/>
                </a:solidFill>
              </a:rPr>
              <a:t>. "Examples are not enough, learn to criticize! criticism for interpretability." Advances in neural information processing systems 29 (2016).</a:t>
            </a:r>
          </a:p>
          <a:p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Kahneman, Daniel. Thinking, fast and slow. United Kingdom: Penguin random </a:t>
            </a:r>
            <a:r>
              <a:rPr lang="en-US" b="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house, 2011.</a:t>
            </a:r>
          </a:p>
          <a:p>
            <a:r>
              <a:rPr lang="en-US" dirty="0" err="1">
                <a:solidFill>
                  <a:schemeClr val="tx1"/>
                </a:solidFill>
              </a:rPr>
              <a:t>Vilone</a:t>
            </a:r>
            <a:r>
              <a:rPr lang="en-US" dirty="0">
                <a:solidFill>
                  <a:schemeClr val="tx1"/>
                </a:solidFill>
              </a:rPr>
              <a:t>, Giulia &amp; Longo, Luca. (2020). Explainable Artificial Intelligence: a Systematic Review. 10.48550/arXiv.2006.00093. </a:t>
            </a:r>
          </a:p>
          <a:p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4C27976-6EDF-E2B7-7FC5-3218D24EE9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1146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E04553-C9AC-0034-AB42-EB6EF88BB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Sources for What is an Explanation?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037622E-569C-3657-AAF1-800D4416D1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Miller, Tim. "Explanation in artificial intelligence: Insights from the social sciences." Artificial intelligence 267 (2019): 1-38.</a:t>
            </a:r>
          </a:p>
          <a:p>
            <a:r>
              <a:rPr lang="en-US" dirty="0">
                <a:solidFill>
                  <a:schemeClr val="tx1"/>
                </a:solidFill>
              </a:rPr>
              <a:t>Robert R. Hoffman, et al. "Metrics for Explainable AI: Challenges and Prospects". </a:t>
            </a:r>
            <a:r>
              <a:rPr lang="en-US" dirty="0" err="1">
                <a:solidFill>
                  <a:schemeClr val="tx1"/>
                </a:solidFill>
              </a:rPr>
              <a:t>CoRR</a:t>
            </a:r>
            <a:r>
              <a:rPr lang="en-US" dirty="0">
                <a:solidFill>
                  <a:schemeClr val="tx1"/>
                </a:solidFill>
              </a:rPr>
              <a:t> abs/1812.04608. (2018).</a:t>
            </a:r>
          </a:p>
          <a:p>
            <a:r>
              <a:rPr lang="sv-SE" dirty="0">
                <a:solidFill>
                  <a:schemeClr val="tx1"/>
                </a:solidFill>
              </a:rPr>
              <a:t>Langer M., Oster, D., Speith, T., Hermanns, H., K¨astner, L., Schmidt, E., Sesing, A., &amp; Baum, K. (2021). What do we want from Explainabile Artificial Intelligence (XAI)? – A stakeholder perspective on XAI and a conceptual model guiding interdisciplinary XAI research. Artificial Intelligence. doi: 10.1016/j.artint.2021.103473</a:t>
            </a:r>
          </a:p>
          <a:p>
            <a:r>
              <a:rPr lang="en-US" dirty="0">
                <a:solidFill>
                  <a:schemeClr val="tx1"/>
                </a:solidFill>
              </a:rPr>
              <a:t>Robert R. Hoffman, et al. "Measures for explainable AI: Explanation goodness, user satisfaction, mental models, curiosity, trust, and human-AI performance". Frontiers </a:t>
            </a:r>
            <a:r>
              <a:rPr lang="en-US" dirty="0" err="1">
                <a:solidFill>
                  <a:schemeClr val="tx1"/>
                </a:solidFill>
              </a:rPr>
              <a:t>Comput</a:t>
            </a:r>
            <a:r>
              <a:rPr lang="en-US" dirty="0">
                <a:solidFill>
                  <a:schemeClr val="tx1"/>
                </a:solidFill>
              </a:rPr>
              <a:t>. Sci. 5. (2023).</a:t>
            </a:r>
          </a:p>
          <a:p>
            <a:r>
              <a:rPr lang="en-US" dirty="0">
                <a:solidFill>
                  <a:schemeClr val="tx1"/>
                </a:solidFill>
              </a:rPr>
              <a:t>Popper, Karl. The Logic of Scientific Discovery. Basic Books. (1959).</a:t>
            </a:r>
          </a:p>
          <a:p>
            <a:r>
              <a:rPr lang="en-US" dirty="0" err="1">
                <a:solidFill>
                  <a:schemeClr val="tx1"/>
                </a:solidFill>
              </a:rPr>
              <a:t>Forough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Poursabzi-Sangdeh</a:t>
            </a:r>
            <a:r>
              <a:rPr lang="en-US" dirty="0">
                <a:solidFill>
                  <a:schemeClr val="tx1"/>
                </a:solidFill>
              </a:rPr>
              <a:t>, et al. "Manipulating and Measuring Model Interpretability." CHI '21: CHI Conference on Human Factors in Computing Systems, Virtual Event / Yokohama, Japan, May 8-13, 2021. ACM, 2021.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D9EFA05-C4DE-0BE0-4BB1-78D851A67E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323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0907EB-3A3E-04EB-9A69-C52781323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Sources for Taxonomy of Interpretability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B6054E6-E996-A3E3-CC88-44CF2DC5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Agarwal, Chirag et al. "Evaluating </a:t>
            </a:r>
            <a:r>
              <a:rPr lang="en-US" dirty="0" err="1">
                <a:solidFill>
                  <a:schemeClr val="tx1"/>
                </a:solidFill>
              </a:rPr>
              <a:t>Explainability</a:t>
            </a:r>
            <a:r>
              <a:rPr lang="en-US" dirty="0">
                <a:solidFill>
                  <a:schemeClr val="tx1"/>
                </a:solidFill>
              </a:rPr>
              <a:t> for Graph Neural Networks". Scientific Data 10. 144(2023).</a:t>
            </a:r>
          </a:p>
          <a:p>
            <a:r>
              <a:rPr lang="en-US" dirty="0">
                <a:solidFill>
                  <a:schemeClr val="tx1"/>
                </a:solidFill>
              </a:rPr>
              <a:t>Schwalbe, </a:t>
            </a:r>
            <a:r>
              <a:rPr lang="en-US" dirty="0" err="1">
                <a:solidFill>
                  <a:schemeClr val="tx1"/>
                </a:solidFill>
              </a:rPr>
              <a:t>Gesina</a:t>
            </a:r>
            <a:r>
              <a:rPr lang="en-US" dirty="0">
                <a:solidFill>
                  <a:schemeClr val="tx1"/>
                </a:solidFill>
              </a:rPr>
              <a:t> &amp; </a:t>
            </a:r>
            <a:r>
              <a:rPr lang="en-US" dirty="0" err="1">
                <a:solidFill>
                  <a:schemeClr val="tx1"/>
                </a:solidFill>
              </a:rPr>
              <a:t>Finzel</a:t>
            </a:r>
            <a:r>
              <a:rPr lang="en-US" dirty="0">
                <a:solidFill>
                  <a:schemeClr val="tx1"/>
                </a:solidFill>
              </a:rPr>
              <a:t>, Bettina. (2023). A comprehensive taxonomy for explainable artificial intelligence: a systematic survey of surveys on methods and concepts. Data Mining and Knowledge Discovery. 10.1007/s10618-022-00867-8. </a:t>
            </a:r>
          </a:p>
          <a:p>
            <a:r>
              <a:rPr lang="sv-SE" dirty="0">
                <a:solidFill>
                  <a:schemeClr val="tx1"/>
                </a:solidFill>
              </a:rPr>
              <a:t>Molnar, C. (2022). Interpretable Machine Learning: A Guide for Making Black Box Models Explainable (2nd ed.). christophm.github.io/interpretable-ml-book/</a:t>
            </a:r>
          </a:p>
          <a:p>
            <a:r>
              <a:rPr lang="en-US" dirty="0">
                <a:solidFill>
                  <a:schemeClr val="tx1"/>
                </a:solidFill>
              </a:rPr>
              <a:t>Yuan, Hao, et al. "On </a:t>
            </a:r>
            <a:r>
              <a:rPr lang="en-US" dirty="0" err="1">
                <a:solidFill>
                  <a:schemeClr val="tx1"/>
                </a:solidFill>
              </a:rPr>
              <a:t>explainability</a:t>
            </a:r>
            <a:r>
              <a:rPr lang="en-US" dirty="0">
                <a:solidFill>
                  <a:schemeClr val="tx1"/>
                </a:solidFill>
              </a:rPr>
              <a:t> of graph neural networks via subgraph explorations." International conference on machine learning. PMLR, 2021.</a:t>
            </a:r>
            <a:endParaRPr lang="sv-SE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Yong-Min Shin, et al. "PAGE: Prototype-Based Model-Level Explanations for Graph Neural Networks". </a:t>
            </a:r>
            <a:r>
              <a:rPr lang="en-US" sz="1800" dirty="0" err="1">
                <a:solidFill>
                  <a:schemeClr val="tx1"/>
                </a:solidFill>
              </a:rPr>
              <a:t>CoRR</a:t>
            </a:r>
            <a:r>
              <a:rPr lang="en-US" sz="1800" dirty="0">
                <a:solidFill>
                  <a:schemeClr val="tx1"/>
                </a:solidFill>
              </a:rPr>
              <a:t> abs/2210.17159. (2022).</a:t>
            </a:r>
            <a:endParaRPr lang="sv-SE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Tien-Cuong Bui, et al. "INGREX: An Interactive Explanation Framework for Graph Neural Networks". </a:t>
            </a:r>
            <a:r>
              <a:rPr lang="en-US" dirty="0" err="1">
                <a:solidFill>
                  <a:schemeClr val="tx1"/>
                </a:solidFill>
              </a:rPr>
              <a:t>CoRR</a:t>
            </a:r>
            <a:r>
              <a:rPr lang="en-US" dirty="0">
                <a:solidFill>
                  <a:schemeClr val="tx1"/>
                </a:solidFill>
              </a:rPr>
              <a:t> abs/2211.01548. (2022).</a:t>
            </a:r>
          </a:p>
          <a:p>
            <a:r>
              <a:rPr lang="en-US" dirty="0" err="1">
                <a:solidFill>
                  <a:schemeClr val="tx1"/>
                </a:solidFill>
              </a:rPr>
              <a:t>Ramprasaath</a:t>
            </a:r>
            <a:r>
              <a:rPr lang="en-US" dirty="0">
                <a:solidFill>
                  <a:schemeClr val="tx1"/>
                </a:solidFill>
              </a:rPr>
              <a:t> R. </a:t>
            </a:r>
            <a:r>
              <a:rPr lang="en-US" dirty="0" err="1">
                <a:solidFill>
                  <a:schemeClr val="tx1"/>
                </a:solidFill>
              </a:rPr>
              <a:t>Selvaraju</a:t>
            </a:r>
            <a:r>
              <a:rPr lang="en-US" dirty="0">
                <a:solidFill>
                  <a:schemeClr val="tx1"/>
                </a:solidFill>
              </a:rPr>
              <a:t>, et al. "Grad-CAM: Visual Explanations from Deep Networks via Gradient-Based Localization". Int. J. </a:t>
            </a:r>
            <a:r>
              <a:rPr lang="en-US" dirty="0" err="1">
                <a:solidFill>
                  <a:schemeClr val="tx1"/>
                </a:solidFill>
              </a:rPr>
              <a:t>Comput</a:t>
            </a:r>
            <a:r>
              <a:rPr lang="en-US" dirty="0">
                <a:solidFill>
                  <a:schemeClr val="tx1"/>
                </a:solidFill>
              </a:rPr>
              <a:t>. Vis. 128. 2(2020): 336–359.</a:t>
            </a:r>
          </a:p>
          <a:p>
            <a:r>
              <a:rPr lang="en-US" dirty="0">
                <a:solidFill>
                  <a:schemeClr val="tx1"/>
                </a:solidFill>
              </a:rPr>
              <a:t>Minh N. Vu, et al. "PGM-Explainer: Probabilistic Graphical Model Explanations for Graph Neural Networks." Advances in Neural Information Processing Systems 33: Annual Conference on Neural Information Processing Systems 2020, </a:t>
            </a:r>
            <a:r>
              <a:rPr lang="en-US" dirty="0" err="1">
                <a:solidFill>
                  <a:schemeClr val="tx1"/>
                </a:solidFill>
              </a:rPr>
              <a:t>NeurIPS</a:t>
            </a:r>
            <a:r>
              <a:rPr lang="en-US" dirty="0">
                <a:solidFill>
                  <a:schemeClr val="tx1"/>
                </a:solidFill>
              </a:rPr>
              <a:t> 2020, December 6-12, 2020, virtual. 2020.</a:t>
            </a:r>
          </a:p>
          <a:p>
            <a:r>
              <a:rPr lang="en-US" dirty="0">
                <a:solidFill>
                  <a:schemeClr val="tx1"/>
                </a:solidFill>
              </a:rPr>
              <a:t>Hao Yuan, et al. "XGNN: Towards Model-Level Explanations of Graph Neural Networks." KDD '20: The 26th ACM SIGKDD Conference on Knowledge Discovery and Data Mining, Virtual Event, CA, USA, August 23-27, 2020. ACM, 2020.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  <a:p>
            <a:endParaRPr lang="de" dirty="0">
              <a:solidFill>
                <a:schemeClr val="tx1"/>
              </a:solidFill>
            </a:endParaRPr>
          </a:p>
          <a:p>
            <a:endParaRPr lang="sv-SE" dirty="0">
              <a:solidFill>
                <a:schemeClr val="tx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A78B53-413B-D022-8191-25903117E3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9347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5339D7-63C0-86DA-B7BE-26C0FD8BA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Sources for Optimizing Explanations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0F6AC7A-AC6C-A1E8-086D-6A21BDF89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4"/>
            <a:ext cx="8520600" cy="3914539"/>
          </a:xfrm>
        </p:spPr>
        <p:txBody>
          <a:bodyPr>
            <a:normAutofit/>
          </a:bodyPr>
          <a:lstStyle/>
          <a:p>
            <a:r>
              <a:rPr lang="sv-SE" sz="1100" dirty="0">
                <a:solidFill>
                  <a:schemeClr val="tx1"/>
                </a:solidFill>
              </a:rPr>
              <a:t>Kakkad, Jaykumar &amp; Jannu, Jaspal &amp; Sharma, Kartik &amp; Aggarwal, Charu &amp; Medya, Sourav. (2023). A Survey on Explainability of Graph Neural Networks.</a:t>
            </a:r>
          </a:p>
          <a:p>
            <a:r>
              <a:rPr lang="en-US" sz="1100" dirty="0" err="1">
                <a:solidFill>
                  <a:schemeClr val="tx1"/>
                </a:solidFill>
              </a:rPr>
              <a:t>Zhitao</a:t>
            </a:r>
            <a:r>
              <a:rPr lang="en-US" sz="1100" dirty="0">
                <a:solidFill>
                  <a:schemeClr val="tx1"/>
                </a:solidFill>
              </a:rPr>
              <a:t> Ying, et al. "</a:t>
            </a:r>
            <a:r>
              <a:rPr lang="en-US" sz="1100" dirty="0" err="1">
                <a:solidFill>
                  <a:schemeClr val="tx1"/>
                </a:solidFill>
              </a:rPr>
              <a:t>GNNExplainer</a:t>
            </a:r>
            <a:r>
              <a:rPr lang="en-US" sz="1100" dirty="0">
                <a:solidFill>
                  <a:schemeClr val="tx1"/>
                </a:solidFill>
              </a:rPr>
              <a:t>: Generating Explanations for Graph Neural Networks." Advances in Neural Information Processing Systems 32: Annual Conference on Neural Information Processing Systems 2019, </a:t>
            </a:r>
            <a:r>
              <a:rPr lang="en-US" sz="1100" dirty="0" err="1">
                <a:solidFill>
                  <a:schemeClr val="tx1"/>
                </a:solidFill>
              </a:rPr>
              <a:t>NeurIPS</a:t>
            </a:r>
            <a:r>
              <a:rPr lang="en-US" sz="1100" dirty="0">
                <a:solidFill>
                  <a:schemeClr val="tx1"/>
                </a:solidFill>
              </a:rPr>
              <a:t> 2019, December 8-14, 2019, Vancouver, BC, Canada. 2019.</a:t>
            </a:r>
          </a:p>
          <a:p>
            <a:r>
              <a:rPr lang="en-US" sz="1100" dirty="0">
                <a:solidFill>
                  <a:schemeClr val="tx1"/>
                </a:solidFill>
              </a:rPr>
              <a:t>Hao Yuan, et al. "</a:t>
            </a:r>
            <a:r>
              <a:rPr lang="en-US" sz="1100" dirty="0" err="1">
                <a:solidFill>
                  <a:schemeClr val="tx1"/>
                </a:solidFill>
              </a:rPr>
              <a:t>Explainability</a:t>
            </a:r>
            <a:r>
              <a:rPr lang="en-US" sz="1100" dirty="0">
                <a:solidFill>
                  <a:schemeClr val="tx1"/>
                </a:solidFill>
              </a:rPr>
              <a:t> in Graph Neural Networks: A Taxonomic Survey". IEEE Trans. Pattern Anal. Mach. </a:t>
            </a:r>
            <a:r>
              <a:rPr lang="en-US" sz="1100" dirty="0" err="1">
                <a:solidFill>
                  <a:schemeClr val="tx1"/>
                </a:solidFill>
              </a:rPr>
              <a:t>Intell</a:t>
            </a:r>
            <a:r>
              <a:rPr lang="en-US" sz="1100" dirty="0">
                <a:solidFill>
                  <a:schemeClr val="tx1"/>
                </a:solidFill>
              </a:rPr>
              <a:t>. 45. 5(2023): 5782–5799.</a:t>
            </a:r>
          </a:p>
          <a:p>
            <a:r>
              <a:rPr lang="en-US" sz="1100" dirty="0">
                <a:solidFill>
                  <a:schemeClr val="tx1"/>
                </a:solidFill>
              </a:rPr>
              <a:t>Pang Wei Koh, et al. "Concept Bottleneck Models." Proceedings of the 37th International Conference on Machine Learning, ICML 2020, 13-18 July 2020, Virtual Event. PMLR, 2020.</a:t>
            </a:r>
          </a:p>
          <a:p>
            <a:r>
              <a:rPr lang="en-US" sz="1100" dirty="0">
                <a:solidFill>
                  <a:schemeClr val="tx1"/>
                </a:solidFill>
              </a:rPr>
              <a:t>Pietro </a:t>
            </a:r>
            <a:r>
              <a:rPr lang="en-US" sz="1100" dirty="0" err="1">
                <a:solidFill>
                  <a:schemeClr val="tx1"/>
                </a:solidFill>
              </a:rPr>
              <a:t>Barbiero</a:t>
            </a:r>
            <a:r>
              <a:rPr lang="en-US" sz="1100" dirty="0">
                <a:solidFill>
                  <a:schemeClr val="tx1"/>
                </a:solidFill>
              </a:rPr>
              <a:t>, et al. "Entropy-Based Logic Explanations of Neural Networks." Thirty-Sixth AAAI Conference on Artificial Intelligence, AAAI 2022, Thirty-Fourth Conference on Innovative Applications of Artificial Intelligence, IAAI 2022, The </a:t>
            </a:r>
            <a:r>
              <a:rPr lang="en-US" sz="1100" dirty="0" err="1">
                <a:solidFill>
                  <a:schemeClr val="tx1"/>
                </a:solidFill>
              </a:rPr>
              <a:t>Twelveth</a:t>
            </a:r>
            <a:r>
              <a:rPr lang="en-US" sz="1100" dirty="0">
                <a:solidFill>
                  <a:schemeClr val="tx1"/>
                </a:solidFill>
              </a:rPr>
              <a:t> Symposium on Educational Advances in Artificial Intelligence, EAAI 2022 Virtual Event, February 22 - March 1, 2022. AAAI Press, 2022.</a:t>
            </a:r>
          </a:p>
          <a:p>
            <a:r>
              <a:rPr lang="en-US" sz="1100" dirty="0">
                <a:solidFill>
                  <a:schemeClr val="tx1"/>
                </a:solidFill>
              </a:rPr>
              <a:t>Yong-Min Shin, et al. "PAGE: Prototype-Based Model-Level Explanations for Graph Neural Networks". </a:t>
            </a:r>
            <a:r>
              <a:rPr lang="en-US" sz="1100" dirty="0" err="1">
                <a:solidFill>
                  <a:schemeClr val="tx1"/>
                </a:solidFill>
              </a:rPr>
              <a:t>CoRR</a:t>
            </a:r>
            <a:r>
              <a:rPr lang="en-US" sz="1100" dirty="0">
                <a:solidFill>
                  <a:schemeClr val="tx1"/>
                </a:solidFill>
              </a:rPr>
              <a:t> abs/2210.17159. (2022).</a:t>
            </a:r>
          </a:p>
          <a:p>
            <a:r>
              <a:rPr lang="en-US" sz="1100" dirty="0" err="1">
                <a:solidFill>
                  <a:schemeClr val="tx1"/>
                </a:solidFill>
              </a:rPr>
              <a:t>Caihua</a:t>
            </a:r>
            <a:r>
              <a:rPr lang="en-US" sz="1100" dirty="0">
                <a:solidFill>
                  <a:schemeClr val="tx1"/>
                </a:solidFill>
              </a:rPr>
              <a:t> Shan, et al. "Reinforcement Learning Enhanced Explainer for Graph Neural Networks." Advances in Neural Information Processing Systems 34: Annual Conference on Neural Information Processing Systems 2021, </a:t>
            </a:r>
            <a:r>
              <a:rPr lang="en-US" sz="1100" dirty="0" err="1">
                <a:solidFill>
                  <a:schemeClr val="tx1"/>
                </a:solidFill>
              </a:rPr>
              <a:t>NeurIPS</a:t>
            </a:r>
            <a:r>
              <a:rPr lang="en-US" sz="1100" dirty="0">
                <a:solidFill>
                  <a:schemeClr val="tx1"/>
                </a:solidFill>
              </a:rPr>
              <a:t> 2021, December 6-14, 2021, virtual. 2021.</a:t>
            </a:r>
          </a:p>
          <a:p>
            <a:r>
              <a:rPr lang="en-US" sz="1100" dirty="0">
                <a:solidFill>
                  <a:schemeClr val="tx1"/>
                </a:solidFill>
              </a:rPr>
              <a:t>Dongsheng Luo, et al. "Parameterized Explainer for Graph Neural Network." Advances in Neural Information Processing Systems 33: Annual Conference on Neural Information Processing Systems 2020, </a:t>
            </a:r>
            <a:r>
              <a:rPr lang="en-US" sz="1100" dirty="0" err="1">
                <a:solidFill>
                  <a:schemeClr val="tx1"/>
                </a:solidFill>
              </a:rPr>
              <a:t>NeurIPS</a:t>
            </a:r>
            <a:r>
              <a:rPr lang="en-US" sz="1100" dirty="0">
                <a:solidFill>
                  <a:schemeClr val="tx1"/>
                </a:solidFill>
              </a:rPr>
              <a:t> 2020, December 6-12, 2020, virtual. 2020.</a:t>
            </a:r>
          </a:p>
          <a:p>
            <a:r>
              <a:rPr lang="en-US" sz="1100" dirty="0" err="1">
                <a:solidFill>
                  <a:schemeClr val="tx1"/>
                </a:solidFill>
              </a:rPr>
              <a:t>Xiaoqi</a:t>
            </a:r>
            <a:r>
              <a:rPr lang="en-US" sz="1100" dirty="0">
                <a:solidFill>
                  <a:schemeClr val="tx1"/>
                </a:solidFill>
              </a:rPr>
              <a:t> Wang, et al. "</a:t>
            </a:r>
            <a:r>
              <a:rPr lang="en-US" sz="1100" dirty="0" err="1">
                <a:solidFill>
                  <a:schemeClr val="tx1"/>
                </a:solidFill>
              </a:rPr>
              <a:t>GNNInterpreter</a:t>
            </a:r>
            <a:r>
              <a:rPr lang="en-US" sz="1100" dirty="0">
                <a:solidFill>
                  <a:schemeClr val="tx1"/>
                </a:solidFill>
              </a:rPr>
              <a:t>: A Probabilistic Generative Model-Level Explanation for Graph Neural Networks." The Eleventh International Conference on Learning Representations, ICLR 2023, Kigali, Rwanda, May 1-5, 2023. OpenReview.net, 2023.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35329E5-EB3E-4F1B-44C0-EF8E543067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5876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46D8D-FB6A-D0E9-58AF-825EDB08B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Sources to Evaluation Methods + Outlook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A470EA9-1B93-0046-6732-40FBA9D60B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Finale Doshi-Velez, et al. "Towards A Rigorous Science of Interpretable Machine Learning." (2017). 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Robnik-Sikonja</a:t>
            </a:r>
            <a:r>
              <a:rPr lang="en-US" sz="1400" dirty="0">
                <a:solidFill>
                  <a:schemeClr val="tx1"/>
                </a:solidFill>
              </a:rPr>
              <a:t>, M. and Marko </a:t>
            </a:r>
            <a:r>
              <a:rPr lang="en-US" sz="1400" dirty="0" err="1">
                <a:solidFill>
                  <a:schemeClr val="tx1"/>
                </a:solidFill>
              </a:rPr>
              <a:t>Bohanec</a:t>
            </a:r>
            <a:r>
              <a:rPr lang="en-US" sz="1400" dirty="0">
                <a:solidFill>
                  <a:schemeClr val="tx1"/>
                </a:solidFill>
              </a:rPr>
              <a:t>. “Perturbation-Based Explanations of Prediction Models.” Human and Machine Learning (2018). </a:t>
            </a:r>
          </a:p>
          <a:p>
            <a:r>
              <a:rPr lang="en-US" sz="1400" dirty="0" err="1">
                <a:solidFill>
                  <a:schemeClr val="tx1"/>
                </a:solidFill>
              </a:rPr>
              <a:t>Kenza</a:t>
            </a:r>
            <a:r>
              <a:rPr lang="en-US" sz="1400" dirty="0">
                <a:solidFill>
                  <a:schemeClr val="tx1"/>
                </a:solidFill>
              </a:rPr>
              <a:t> Amara, et al. "</a:t>
            </a:r>
            <a:r>
              <a:rPr lang="en-US" sz="1400" dirty="0" err="1">
                <a:solidFill>
                  <a:schemeClr val="tx1"/>
                </a:solidFill>
              </a:rPr>
              <a:t>GraphFramEx</a:t>
            </a:r>
            <a:r>
              <a:rPr lang="en-US" sz="1400" dirty="0">
                <a:solidFill>
                  <a:schemeClr val="tx1"/>
                </a:solidFill>
              </a:rPr>
              <a:t>: Towards Systematic Evaluation of </a:t>
            </a:r>
            <a:r>
              <a:rPr lang="en-US" sz="1400" dirty="0" err="1">
                <a:solidFill>
                  <a:schemeClr val="tx1"/>
                </a:solidFill>
              </a:rPr>
              <a:t>Explainability</a:t>
            </a:r>
            <a:r>
              <a:rPr lang="en-US" sz="1400" dirty="0">
                <a:solidFill>
                  <a:schemeClr val="tx1"/>
                </a:solidFill>
              </a:rPr>
              <a:t> Methods for Graph Neural Networks." Learning on Graphs Conference, </a:t>
            </a:r>
            <a:r>
              <a:rPr lang="en-US" sz="1400" dirty="0" err="1">
                <a:solidFill>
                  <a:schemeClr val="tx1"/>
                </a:solidFill>
              </a:rPr>
              <a:t>LoG</a:t>
            </a:r>
            <a:r>
              <a:rPr lang="en-US" sz="1400" dirty="0">
                <a:solidFill>
                  <a:schemeClr val="tx1"/>
                </a:solidFill>
              </a:rPr>
              <a:t> 2022, 9-12 December 2022, Virtual Event. PMLR, 2022.</a:t>
            </a:r>
          </a:p>
          <a:p>
            <a:r>
              <a:rPr lang="en-US" sz="1400" dirty="0">
                <a:solidFill>
                  <a:schemeClr val="tx1"/>
                </a:solidFill>
              </a:rPr>
              <a:t>Dongsheng Luo, et al. "Parameterized Explainer for Graph Neural Network." Advances in Neural Information Processing Systems 33: Annual Conference on Neural Information Processing Systems 2020, </a:t>
            </a:r>
            <a:r>
              <a:rPr lang="en-US" sz="1400" dirty="0" err="1">
                <a:solidFill>
                  <a:schemeClr val="tx1"/>
                </a:solidFill>
              </a:rPr>
              <a:t>NeurIPS</a:t>
            </a:r>
            <a:r>
              <a:rPr lang="en-US" sz="1400" dirty="0">
                <a:solidFill>
                  <a:schemeClr val="tx1"/>
                </a:solidFill>
              </a:rPr>
              <a:t> 2020, December 6-12, 2020, virtual. 2020.</a:t>
            </a:r>
          </a:p>
          <a:p>
            <a:r>
              <a:rPr lang="en-US" sz="1400" dirty="0">
                <a:solidFill>
                  <a:schemeClr val="tx1"/>
                </a:solidFill>
              </a:rPr>
              <a:t>Agarwal, Chirag et al. "Evaluating </a:t>
            </a:r>
            <a:r>
              <a:rPr lang="en-US" sz="1400" dirty="0" err="1">
                <a:solidFill>
                  <a:schemeClr val="tx1"/>
                </a:solidFill>
              </a:rPr>
              <a:t>Explainability</a:t>
            </a:r>
            <a:r>
              <a:rPr lang="en-US" sz="1400" dirty="0">
                <a:solidFill>
                  <a:schemeClr val="tx1"/>
                </a:solidFill>
              </a:rPr>
              <a:t> for Graph Neural Networks". Scientific Data 10. 144(2023).</a:t>
            </a:r>
          </a:p>
          <a:p>
            <a:r>
              <a:rPr lang="en-US" sz="1400" dirty="0">
                <a:solidFill>
                  <a:schemeClr val="tx1"/>
                </a:solidFill>
              </a:rPr>
              <a:t>Pang Wei Koh, et al. "Concept Bottleneck Models." Proceedings of the 37th International Conference on Machine Learning, ICML 2020, 13-18 July 2020, Virtual Event. PMLR, 2020.</a:t>
            </a:r>
            <a:br>
              <a:rPr lang="en-US" sz="1400" dirty="0">
                <a:solidFill>
                  <a:schemeClr val="tx1"/>
                </a:solidFill>
              </a:rPr>
            </a:br>
            <a:br>
              <a:rPr lang="en-US" sz="1400" dirty="0">
                <a:solidFill>
                  <a:schemeClr val="tx1"/>
                </a:solidFill>
              </a:rPr>
            </a:b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944CA44-396D-396F-9164-A4255CCF3C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591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BA0796-827F-56EB-0A28-D3D8BC84E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Definitions of XAI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BE8EC5C-6DFE-8584-8B25-B840C74030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 dirty="0"/>
              <a:t>Interpretability is the degree to which a human can </a:t>
            </a:r>
            <a:r>
              <a:rPr lang="sv-SE" b="1" dirty="0"/>
              <a:t>understand the cause </a:t>
            </a:r>
            <a:r>
              <a:rPr lang="sv-SE" dirty="0"/>
              <a:t>of a decision. (Miller, 2019)</a:t>
            </a:r>
          </a:p>
          <a:p>
            <a:r>
              <a:rPr lang="sv-SE" dirty="0"/>
              <a:t>Interpretability is the degree to which a human can </a:t>
            </a:r>
            <a:r>
              <a:rPr lang="sv-SE" b="1" dirty="0"/>
              <a:t>consistently predict </a:t>
            </a:r>
            <a:r>
              <a:rPr lang="sv-SE" dirty="0"/>
              <a:t>the models result. (Kim et al., 2016)</a:t>
            </a:r>
          </a:p>
          <a:p>
            <a:r>
              <a:rPr lang="sv-SE" dirty="0"/>
              <a:t>The </a:t>
            </a:r>
            <a:r>
              <a:rPr lang="sv-SE" b="1" dirty="0"/>
              <a:t>model itself becomes the source of knowledge </a:t>
            </a:r>
            <a:r>
              <a:rPr lang="sv-SE" dirty="0"/>
              <a:t>instead of the data. Interpretability makes it possible to extract this additional knowledge captured by the model. (Molnar, 2020)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AF684DD-9921-ED8E-F94E-A97743B5C3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33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13699B-250E-1EF6-8070-4E133ED67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Goals of XAI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DD41DC-BA16-166B-1F78-7F5267B0F1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sv-SE" dirty="0"/>
              <a:t>DARPA: XAI program aims to create a suite of ML techniques, that:</a:t>
            </a:r>
          </a:p>
          <a:p>
            <a:r>
              <a:rPr lang="sv-SE" b="1" dirty="0"/>
              <a:t>Produce more explainable models</a:t>
            </a:r>
            <a:r>
              <a:rPr lang="sv-SE" dirty="0"/>
              <a:t> while maintaining a high level of prediction accuracy</a:t>
            </a:r>
          </a:p>
          <a:p>
            <a:r>
              <a:rPr lang="sv-SE" dirty="0"/>
              <a:t>Enable human users to </a:t>
            </a:r>
            <a:r>
              <a:rPr lang="sv-SE" b="1" dirty="0"/>
              <a:t>understand, appropriately trust, and effectively manage</a:t>
            </a:r>
            <a:r>
              <a:rPr lang="sv-SE" dirty="0"/>
              <a:t> the emerging generation of AI partners</a:t>
            </a:r>
          </a:p>
          <a:p>
            <a:pPr marL="114300" indent="0">
              <a:buNone/>
            </a:pPr>
            <a:endParaRPr lang="sv-S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DDB0EC0-68D4-EEF1-6FE5-D86CE70B4C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871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749BED-FF19-C0BF-4B3C-7192A73F2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Who wants to achieve what in XAI?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2693D13-3467-C941-5EC5-E82B6008BC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AA6063BF-32D6-05EC-DD6F-37B7CB2095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7875"/>
              </p:ext>
            </p:extLst>
          </p:nvPr>
        </p:nvGraphicFramePr>
        <p:xfrm>
          <a:off x="217763" y="1210033"/>
          <a:ext cx="8733732" cy="3746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9242">
                  <a:extLst>
                    <a:ext uri="{9D8B030D-6E8A-4147-A177-3AD203B41FA5}">
                      <a16:colId xmlns:a16="http://schemas.microsoft.com/office/drawing/2014/main" val="2374907224"/>
                    </a:ext>
                  </a:extLst>
                </a:gridCol>
                <a:gridCol w="4214490">
                  <a:extLst>
                    <a:ext uri="{9D8B030D-6E8A-4147-A177-3AD203B41FA5}">
                      <a16:colId xmlns:a16="http://schemas.microsoft.com/office/drawing/2014/main" val="1868164008"/>
                    </a:ext>
                  </a:extLst>
                </a:gridCol>
              </a:tblGrid>
              <a:tr h="1873489">
                <a:tc>
                  <a:txBody>
                    <a:bodyPr/>
                    <a:lstStyle/>
                    <a:p>
                      <a:r>
                        <a:rPr lang="sv-SE" sz="1600" dirty="0">
                          <a:solidFill>
                            <a:sysClr val="windowText" lastClr="000000"/>
                          </a:solidFill>
                        </a:rPr>
                        <a:t>Data Scientists </a:t>
                      </a:r>
                      <a:r>
                        <a:rPr lang="sv-SE" sz="1400" b="0" dirty="0">
                          <a:solidFill>
                            <a:sysClr val="windowText" lastClr="000000"/>
                          </a:solidFill>
                        </a:rPr>
                        <a:t>want to </a:t>
                      </a:r>
                      <a:r>
                        <a:rPr lang="sv-SE" sz="1600" dirty="0">
                          <a:solidFill>
                            <a:sysClr val="windowText" lastClr="000000"/>
                          </a:solidFill>
                        </a:rPr>
                        <a:t>Improve</a:t>
                      </a:r>
                    </a:p>
                    <a:p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sv-SE" b="0" dirty="0">
                          <a:solidFill>
                            <a:schemeClr val="tx1"/>
                          </a:solidFill>
                        </a:rPr>
                        <a:t>Did the model use all relevant input?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sv-SE" b="0" dirty="0">
                          <a:solidFill>
                            <a:schemeClr val="tx1"/>
                          </a:solidFill>
                        </a:rPr>
                        <a:t>Feature engineering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sv-SE" b="0" dirty="0">
                          <a:solidFill>
                            <a:schemeClr val="tx1"/>
                          </a:solidFill>
                        </a:rPr>
                        <a:t>Detect flaws: Has the model only learned in the expected way?</a:t>
                      </a:r>
                    </a:p>
                    <a:p>
                      <a:endParaRPr lang="sv-SE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600" dirty="0">
                          <a:solidFill>
                            <a:schemeClr val="tx1"/>
                          </a:solidFill>
                        </a:rPr>
                        <a:t>Decision Makers </a:t>
                      </a:r>
                      <a:r>
                        <a:rPr lang="sv-SE" sz="1400" b="0" dirty="0">
                          <a:solidFill>
                            <a:schemeClr val="tx1"/>
                          </a:solidFill>
                        </a:rPr>
                        <a:t>want to </a:t>
                      </a:r>
                      <a:r>
                        <a:rPr lang="sv-SE" sz="1600" dirty="0">
                          <a:solidFill>
                            <a:schemeClr val="tx1"/>
                          </a:solidFill>
                        </a:rPr>
                        <a:t>Justify &amp; Control</a:t>
                      </a:r>
                    </a:p>
                    <a:p>
                      <a:endParaRPr lang="sv-SE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sv-SE" b="0" dirty="0">
                          <a:solidFill>
                            <a:schemeClr val="tx1"/>
                          </a:solidFill>
                        </a:rPr>
                        <a:t>Develop trust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sv-SE" b="0" dirty="0">
                          <a:solidFill>
                            <a:schemeClr val="tx1"/>
                          </a:solidFill>
                        </a:rPr>
                        <a:t>Assess regulatory compliance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sv-SE" b="0" dirty="0">
                          <a:solidFill>
                            <a:schemeClr val="tx1"/>
                          </a:solidFill>
                        </a:rPr>
                        <a:t>Use models </a:t>
                      </a:r>
                      <a:r>
                        <a:rPr lang="en-US" b="0" noProof="0" dirty="0">
                          <a:solidFill>
                            <a:schemeClr val="tx1"/>
                          </a:solidFill>
                        </a:rPr>
                        <a:t>appropriately</a:t>
                      </a:r>
                    </a:p>
                    <a:p>
                      <a:endParaRPr lang="sv-S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82309"/>
                  </a:ext>
                </a:extLst>
              </a:tr>
              <a:tr h="1873489">
                <a:tc>
                  <a:txBody>
                    <a:bodyPr/>
                    <a:lstStyle/>
                    <a:p>
                      <a:r>
                        <a:rPr lang="sv-SE" sz="1600" b="1" dirty="0"/>
                        <a:t>Governments</a:t>
                      </a:r>
                      <a:r>
                        <a:rPr lang="sv-SE" sz="1600" dirty="0"/>
                        <a:t> </a:t>
                      </a:r>
                      <a:r>
                        <a:rPr lang="sv-SE" sz="1400" dirty="0"/>
                        <a:t>want</a:t>
                      </a:r>
                      <a:r>
                        <a:rPr lang="sv-SE" sz="1600" dirty="0"/>
                        <a:t> </a:t>
                      </a:r>
                      <a:r>
                        <a:rPr lang="sv-SE" sz="1600" b="1" dirty="0"/>
                        <a:t>Fairness &amp; Predictability</a:t>
                      </a:r>
                    </a:p>
                    <a:p>
                      <a:endParaRPr lang="sv-SE" b="1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sv-SE" dirty="0"/>
                        <a:t>DSGVO/GDPR: Citizens have a right to an explanation, e.g. healthcare, police searches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sv-SE" dirty="0"/>
                        <a:t>Detect discriminatory patterns</a:t>
                      </a:r>
                    </a:p>
                    <a:p>
                      <a:endParaRPr lang="sv-SE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600" b="1" dirty="0"/>
                        <a:t>Domain Experts </a:t>
                      </a:r>
                      <a:r>
                        <a:rPr lang="sv-SE" sz="1400" dirty="0"/>
                        <a:t>want to </a:t>
                      </a:r>
                      <a:r>
                        <a:rPr lang="sv-SE" sz="1600" b="1" dirty="0"/>
                        <a:t>Discover</a:t>
                      </a:r>
                    </a:p>
                    <a:p>
                      <a:endParaRPr lang="sv-SE" b="1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sv-SE" dirty="0"/>
                        <a:t>Has the model detected a connection that was previously missed out?</a:t>
                      </a:r>
                    </a:p>
                    <a:p>
                      <a:endParaRPr lang="sv-SE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377765"/>
                  </a:ext>
                </a:extLst>
              </a:tr>
            </a:tbl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2CCF78A4-E6D7-6AAA-193B-38DE8CD3F674}"/>
              </a:ext>
            </a:extLst>
          </p:cNvPr>
          <p:cNvSpPr txBox="1"/>
          <p:nvPr/>
        </p:nvSpPr>
        <p:spPr>
          <a:xfrm>
            <a:off x="184935" y="4630220"/>
            <a:ext cx="883577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900" dirty="0"/>
              <a:t>Following: (Arrieta, 2020) and (Vilone, 2020)</a:t>
            </a:r>
          </a:p>
        </p:txBody>
      </p:sp>
    </p:spTree>
    <p:extLst>
      <p:ext uri="{BB962C8B-B14F-4D97-AF65-F5344CB8AC3E}">
        <p14:creationId xmlns:p14="http://schemas.microsoft.com/office/powerpoint/2010/main" val="1018445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1F4CDA-2B41-60F1-1881-A02CCA112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What is an Explanation?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DFD4845-B9CB-0190-4064-6F9823A660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Explaining Functions in general</a:t>
            </a:r>
          </a:p>
          <a:p>
            <a:r>
              <a:rPr lang="sv-SE" dirty="0"/>
              <a:t>Psychology of Explanations</a:t>
            </a:r>
          </a:p>
          <a:p>
            <a:r>
              <a:rPr lang="sv-SE" dirty="0"/>
              <a:t>Why Explanations are Important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69C7C32-402A-D4E3-882C-6CC842C633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41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CDD5B5-3476-A08D-3326-5FC4DC185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dirty="0"/>
              <a:t>Explaining functions: Discussion of curves (binary classification)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30645F20-85C4-A217-8E73-9D9ECE6164D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65040" y="1671263"/>
                <a:ext cx="5597396" cy="3263371"/>
              </a:xfrm>
            </p:spPr>
            <p:txBody>
              <a:bodyPr>
                <a:normAutofit/>
              </a:bodyPr>
              <a:lstStyle/>
              <a:p>
                <a:r>
                  <a:rPr lang="sv-SE" b="1" dirty="0"/>
                  <a:t>Extrema</a:t>
                </a:r>
                <a:r>
                  <a:rPr lang="sv-SE" dirty="0"/>
                  <a:t>: What are maxima / minima of the model?</a:t>
                </a:r>
              </a:p>
              <a:p>
                <a:r>
                  <a:rPr lang="sv-SE" b="1" dirty="0"/>
                  <a:t>Zeros</a:t>
                </a:r>
                <a:r>
                  <a:rPr lang="sv-SE" dirty="0"/>
                  <a:t>: Where does the model change labels?</a:t>
                </a:r>
              </a:p>
              <a:p>
                <a:r>
                  <a:rPr lang="en-US" b="1" dirty="0"/>
                  <a:t>Monotonous intervals </a:t>
                </a:r>
                <a:r>
                  <a:rPr lang="en-US" dirty="0"/>
                  <a:t>(for functions in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ℝ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sv-SE" b="1" dirty="0"/>
                  <a:t>Approximate</a:t>
                </a:r>
                <a:r>
                  <a:rPr lang="sv-SE" dirty="0"/>
                  <a:t> by a simpler function</a:t>
                </a:r>
              </a:p>
              <a:p>
                <a:pPr lvl="1"/>
                <a:r>
                  <a:rPr lang="sv-SE" dirty="0"/>
                  <a:t>By restricting the input</a:t>
                </a:r>
              </a:p>
              <a:p>
                <a:pPr lvl="1"/>
                <a:r>
                  <a:rPr lang="sv-SE" dirty="0"/>
                  <a:t>By a simpler function</a:t>
                </a:r>
              </a:p>
              <a:p>
                <a:endParaRPr lang="sv-SE" dirty="0"/>
              </a:p>
            </p:txBody>
          </p:sp>
        </mc:Choice>
        <mc:Fallback xmlns="">
          <p:sp>
            <p:nvSpPr>
              <p:cNvPr id="3" name="Textplatzhalter 2">
                <a:extLst>
                  <a:ext uri="{FF2B5EF4-FFF2-40B4-BE49-F238E27FC236}">
                    <a16:creationId xmlns:a16="http://schemas.microsoft.com/office/drawing/2014/main" id="{30645F20-85C4-A217-8E73-9D9ECE6164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65040" y="1671263"/>
                <a:ext cx="5597396" cy="3263371"/>
              </a:xfrm>
              <a:blipFill>
                <a:blip r:embed="rId2"/>
                <a:stretch>
                  <a:fillRect t="-748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838CA3C-F910-D239-B2BA-5EC310DEDE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0E6F1B7-FC18-6989-4684-B6EF1B128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772" y="1514629"/>
            <a:ext cx="2686188" cy="23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60860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3465</Words>
  <Application>Microsoft Office PowerPoint</Application>
  <PresentationFormat>Bildschirmpräsentation (16:9)</PresentationFormat>
  <Paragraphs>384</Paragraphs>
  <Slides>49</Slides>
  <Notes>1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49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Noto Sans Symbols</vt:lpstr>
      <vt:lpstr>Times New Roman</vt:lpstr>
      <vt:lpstr>Wingdings</vt:lpstr>
      <vt:lpstr>Benutzerdefiniertes Design</vt:lpstr>
      <vt:lpstr>Office</vt:lpstr>
      <vt:lpstr>XAI on Graphs</vt:lpstr>
      <vt:lpstr>PowerPoint-Präsentation</vt:lpstr>
      <vt:lpstr>Introduction</vt:lpstr>
      <vt:lpstr>Overview</vt:lpstr>
      <vt:lpstr>Definitions of XAI</vt:lpstr>
      <vt:lpstr>Goals of XAI</vt:lpstr>
      <vt:lpstr>Who wants to achieve what in XAI?</vt:lpstr>
      <vt:lpstr>What is an Explanation?</vt:lpstr>
      <vt:lpstr>Explaining functions: Discussion of curves (binary classification)</vt:lpstr>
      <vt:lpstr>Psychology of Explanations</vt:lpstr>
      <vt:lpstr>How explanations help understanding</vt:lpstr>
      <vt:lpstr>Problems by explaining AI to end-users</vt:lpstr>
      <vt:lpstr>Taxonomy of interpretability: Explanator as a function</vt:lpstr>
      <vt:lpstr>Input of explainer</vt:lpstr>
      <vt:lpstr>Output of explainer</vt:lpstr>
      <vt:lpstr>Prototype explanations</vt:lpstr>
      <vt:lpstr>Logical expressions for MUTAG</vt:lpstr>
      <vt:lpstr>Finding the best Explanation </vt:lpstr>
      <vt:lpstr>Explanations of GNNs</vt:lpstr>
      <vt:lpstr>Statistics on input data</vt:lpstr>
      <vt:lpstr>Node masks: GNNExplainer</vt:lpstr>
      <vt:lpstr>Edge masks: PGExplainer</vt:lpstr>
      <vt:lpstr>Obtaining a subgraph by removing edges: SubgraphX</vt:lpstr>
      <vt:lpstr>Obtaining a subgraph by gradients</vt:lpstr>
      <vt:lpstr>Probabilistic graph model (PGM)</vt:lpstr>
      <vt:lpstr>Generating an explanation</vt:lpstr>
      <vt:lpstr>Further Interaction</vt:lpstr>
      <vt:lpstr>Hands-on Tuturial on Evaluating Explanations</vt:lpstr>
      <vt:lpstr>PowerPoint-Präsentation</vt:lpstr>
      <vt:lpstr>Optimization: Mutual Information</vt:lpstr>
      <vt:lpstr>MI in XAI</vt:lpstr>
      <vt:lpstr>Difference of MI and GNN-output</vt:lpstr>
      <vt:lpstr>Regularization</vt:lpstr>
      <vt:lpstr>Evaluation of XAI on graphs</vt:lpstr>
      <vt:lpstr>Accuracy to Ground-Truth</vt:lpstr>
      <vt:lpstr>Fidelity</vt:lpstr>
      <vt:lpstr>Fidelity redefined</vt:lpstr>
      <vt:lpstr>Properties of individual explanations  </vt:lpstr>
      <vt:lpstr>Logical Expressions as Explanations</vt:lpstr>
      <vt:lpstr>Logical expressions for MUTAG</vt:lpstr>
      <vt:lpstr>Example of identified concepts</vt:lpstr>
      <vt:lpstr>Conclusion</vt:lpstr>
      <vt:lpstr>Outlook: Further Research</vt:lpstr>
      <vt:lpstr>HoT 2: Competition</vt:lpstr>
      <vt:lpstr>Sources for Definitions of XAI</vt:lpstr>
      <vt:lpstr>Sources for What is an Explanation?</vt:lpstr>
      <vt:lpstr>Sources for Taxonomy of Interpretability</vt:lpstr>
      <vt:lpstr>Sources for Optimizing Explanations</vt:lpstr>
      <vt:lpstr>Sources to Evaluation Methods + Outlook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XAI on Graphs</dc:title>
  <dc:creator>domi</dc:creator>
  <cp:lastModifiedBy>Dominik Köhler</cp:lastModifiedBy>
  <cp:revision>13</cp:revision>
  <dcterms:modified xsi:type="dcterms:W3CDTF">2023-09-01T09:23:59Z</dcterms:modified>
</cp:coreProperties>
</file>